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75" r:id="rId3"/>
    <p:sldId id="269" r:id="rId4"/>
    <p:sldId id="276" r:id="rId5"/>
    <p:sldId id="277" r:id="rId6"/>
    <p:sldId id="278" r:id="rId7"/>
    <p:sldId id="279" r:id="rId8"/>
    <p:sldId id="280" r:id="rId9"/>
    <p:sldId id="285" r:id="rId10"/>
    <p:sldId id="283" r:id="rId11"/>
    <p:sldId id="266" r:id="rId12"/>
    <p:sldId id="28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A9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92" d="100"/>
          <a:sy n="92" d="100"/>
        </p:scale>
        <p:origin x="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5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11CA68-410F-4FDF-83AD-C81C5303D94E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2B4E1C6-8E93-46A5-93DF-D96C84E378AA}">
      <dgm:prSet phldrT="[Text]"/>
      <dgm:spPr/>
      <dgm:t>
        <a:bodyPr/>
        <a:lstStyle/>
        <a:p>
          <a:r>
            <a:rPr lang="en-GB" dirty="0" smtClean="0"/>
            <a:t>Supporting Our Doctors Task Group</a:t>
          </a:r>
          <a:endParaRPr lang="en-GB" dirty="0"/>
        </a:p>
      </dgm:t>
    </dgm:pt>
    <dgm:pt modelId="{B54611CD-CB37-4FF9-995D-0964D2727476}" type="parTrans" cxnId="{95344E60-7ED5-47B8-8C10-73E0DD385F5B}">
      <dgm:prSet/>
      <dgm:spPr/>
      <dgm:t>
        <a:bodyPr/>
        <a:lstStyle/>
        <a:p>
          <a:endParaRPr lang="en-GB"/>
        </a:p>
      </dgm:t>
    </dgm:pt>
    <dgm:pt modelId="{A81E3DCF-530C-441A-8825-1684FAEFFDD8}" type="sibTrans" cxnId="{95344E60-7ED5-47B8-8C10-73E0DD385F5B}">
      <dgm:prSet/>
      <dgm:spPr/>
      <dgm:t>
        <a:bodyPr/>
        <a:lstStyle/>
        <a:p>
          <a:endParaRPr lang="en-GB"/>
        </a:p>
      </dgm:t>
    </dgm:pt>
    <dgm:pt modelId="{F7A2BA4E-C3D5-4A1E-8896-EE86E5BFF1A6}">
      <dgm:prSet phldrT="[Text]"/>
      <dgm:spPr/>
      <dgm:t>
        <a:bodyPr/>
        <a:lstStyle/>
        <a:p>
          <a:r>
            <a:rPr lang="en-GB" dirty="0" smtClean="0"/>
            <a:t>GMC</a:t>
          </a:r>
          <a:endParaRPr lang="en-GB" dirty="0"/>
        </a:p>
      </dgm:t>
    </dgm:pt>
    <dgm:pt modelId="{0C4FAE90-158A-410E-9C83-F5C67D071712}" type="parTrans" cxnId="{58CAB1D2-7D53-40EA-B97A-1C2C4B3987C5}">
      <dgm:prSet/>
      <dgm:spPr/>
      <dgm:t>
        <a:bodyPr/>
        <a:lstStyle/>
        <a:p>
          <a:endParaRPr lang="en-GB"/>
        </a:p>
      </dgm:t>
    </dgm:pt>
    <dgm:pt modelId="{D9D27D08-69FE-4321-B256-5FB6E10CA508}" type="sibTrans" cxnId="{58CAB1D2-7D53-40EA-B97A-1C2C4B3987C5}">
      <dgm:prSet/>
      <dgm:spPr/>
      <dgm:t>
        <a:bodyPr/>
        <a:lstStyle/>
        <a:p>
          <a:endParaRPr lang="en-GB"/>
        </a:p>
      </dgm:t>
    </dgm:pt>
    <dgm:pt modelId="{E593020E-D986-460F-9EA7-4DEC93652164}">
      <dgm:prSet phldrT="[Text]"/>
      <dgm:spPr/>
      <dgm:t>
        <a:bodyPr/>
        <a:lstStyle/>
        <a:p>
          <a:r>
            <a:rPr lang="en-GB" dirty="0" smtClean="0"/>
            <a:t>Other Royal Colleges</a:t>
          </a:r>
          <a:endParaRPr lang="en-GB" dirty="0"/>
        </a:p>
      </dgm:t>
    </dgm:pt>
    <dgm:pt modelId="{C595BDF0-971D-4D55-93E7-F5395428C783}" type="parTrans" cxnId="{AC9A9A32-72C2-4B30-8A76-B9AAC69EFA2E}">
      <dgm:prSet/>
      <dgm:spPr/>
      <dgm:t>
        <a:bodyPr/>
        <a:lstStyle/>
        <a:p>
          <a:endParaRPr lang="en-GB"/>
        </a:p>
      </dgm:t>
    </dgm:pt>
    <dgm:pt modelId="{0F85642D-8E12-457A-9CAD-F722D187B66B}" type="sibTrans" cxnId="{AC9A9A32-72C2-4B30-8A76-B9AAC69EFA2E}">
      <dgm:prSet/>
      <dgm:spPr/>
      <dgm:t>
        <a:bodyPr/>
        <a:lstStyle/>
        <a:p>
          <a:endParaRPr lang="en-GB"/>
        </a:p>
      </dgm:t>
    </dgm:pt>
    <dgm:pt modelId="{52F5DB20-B4EB-4C67-A671-F9B42F23D834}">
      <dgm:prSet phldrT="[Text]"/>
      <dgm:spPr/>
      <dgm:t>
        <a:bodyPr/>
        <a:lstStyle/>
        <a:p>
          <a:r>
            <a:rPr lang="en-GB" dirty="0" smtClean="0"/>
            <a:t>O&amp;G Trainees</a:t>
          </a:r>
          <a:endParaRPr lang="en-GB" dirty="0"/>
        </a:p>
      </dgm:t>
    </dgm:pt>
    <dgm:pt modelId="{60346DFF-8D08-45F1-8F06-0A70C13B20E5}" type="parTrans" cxnId="{66444EA1-2A1C-42A9-92DD-D800574BF51D}">
      <dgm:prSet/>
      <dgm:spPr/>
      <dgm:t>
        <a:bodyPr/>
        <a:lstStyle/>
        <a:p>
          <a:endParaRPr lang="en-GB"/>
        </a:p>
      </dgm:t>
    </dgm:pt>
    <dgm:pt modelId="{083A9443-C468-4F1D-89F4-2FD7A6A4732D}" type="sibTrans" cxnId="{66444EA1-2A1C-42A9-92DD-D800574BF51D}">
      <dgm:prSet/>
      <dgm:spPr/>
      <dgm:t>
        <a:bodyPr/>
        <a:lstStyle/>
        <a:p>
          <a:endParaRPr lang="en-GB"/>
        </a:p>
      </dgm:t>
    </dgm:pt>
    <dgm:pt modelId="{C014EA37-C529-4000-9BF0-837F731A5B82}">
      <dgm:prSet/>
      <dgm:spPr/>
      <dgm:t>
        <a:bodyPr/>
        <a:lstStyle/>
        <a:p>
          <a:r>
            <a:rPr lang="en-GB" dirty="0" smtClean="0"/>
            <a:t>O&amp;G Consultants</a:t>
          </a:r>
          <a:endParaRPr lang="en-GB" dirty="0"/>
        </a:p>
      </dgm:t>
    </dgm:pt>
    <dgm:pt modelId="{34102F3D-B8FC-47B6-94A9-773586C5C8F0}" type="parTrans" cxnId="{0E80AF57-3350-4F34-8508-972D3A1FD6FB}">
      <dgm:prSet/>
      <dgm:spPr/>
      <dgm:t>
        <a:bodyPr/>
        <a:lstStyle/>
        <a:p>
          <a:endParaRPr lang="en-GB"/>
        </a:p>
      </dgm:t>
    </dgm:pt>
    <dgm:pt modelId="{F4FA17F6-316F-4325-BB2B-EE31461EF9FC}" type="sibTrans" cxnId="{0E80AF57-3350-4F34-8508-972D3A1FD6FB}">
      <dgm:prSet/>
      <dgm:spPr/>
      <dgm:t>
        <a:bodyPr/>
        <a:lstStyle/>
        <a:p>
          <a:endParaRPr lang="en-GB"/>
        </a:p>
      </dgm:t>
    </dgm:pt>
    <dgm:pt modelId="{F436D2FB-1BF3-4734-8F96-77C7CE48E305}">
      <dgm:prSet/>
      <dgm:spPr/>
      <dgm:t>
        <a:bodyPr/>
        <a:lstStyle/>
        <a:p>
          <a:r>
            <a:rPr lang="en-GB" dirty="0" smtClean="0"/>
            <a:t>Medical Defence Organisation</a:t>
          </a:r>
          <a:endParaRPr lang="en-GB" dirty="0"/>
        </a:p>
      </dgm:t>
    </dgm:pt>
    <dgm:pt modelId="{2043CF71-D1EA-4DCE-A61B-20BD7266768C}" type="parTrans" cxnId="{71CA0440-BE52-4563-9CB8-3FB6F44A9CDD}">
      <dgm:prSet/>
      <dgm:spPr/>
      <dgm:t>
        <a:bodyPr/>
        <a:lstStyle/>
        <a:p>
          <a:endParaRPr lang="en-GB"/>
        </a:p>
      </dgm:t>
    </dgm:pt>
    <dgm:pt modelId="{E60C1A23-1F0F-4AA2-82CB-8FB2E34910C3}" type="sibTrans" cxnId="{71CA0440-BE52-4563-9CB8-3FB6F44A9CDD}">
      <dgm:prSet/>
      <dgm:spPr/>
      <dgm:t>
        <a:bodyPr/>
        <a:lstStyle/>
        <a:p>
          <a:endParaRPr lang="en-GB"/>
        </a:p>
      </dgm:t>
    </dgm:pt>
    <dgm:pt modelId="{F9E65FB8-776B-4CF7-8457-54FA46129A8C}" type="pres">
      <dgm:prSet presAssocID="{7B11CA68-410F-4FDF-83AD-C81C5303D94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DB122C0-FFC3-49E1-9022-6B56387A2472}" type="pres">
      <dgm:prSet presAssocID="{C2B4E1C6-8E93-46A5-93DF-D96C84E378AA}" presName="centerShape" presStyleLbl="node0" presStyleIdx="0" presStyleCnt="1"/>
      <dgm:spPr/>
      <dgm:t>
        <a:bodyPr/>
        <a:lstStyle/>
        <a:p>
          <a:endParaRPr lang="en-GB"/>
        </a:p>
      </dgm:t>
    </dgm:pt>
    <dgm:pt modelId="{DB30540D-8454-457E-B6E9-10C8D5BF59FF}" type="pres">
      <dgm:prSet presAssocID="{0C4FAE90-158A-410E-9C83-F5C67D071712}" presName="parTrans" presStyleLbl="bgSibTrans2D1" presStyleIdx="0" presStyleCnt="5"/>
      <dgm:spPr/>
      <dgm:t>
        <a:bodyPr/>
        <a:lstStyle/>
        <a:p>
          <a:endParaRPr lang="en-GB"/>
        </a:p>
      </dgm:t>
    </dgm:pt>
    <dgm:pt modelId="{6CD2BD70-E8B5-4214-9B67-03B8FA9166A7}" type="pres">
      <dgm:prSet presAssocID="{F7A2BA4E-C3D5-4A1E-8896-EE86E5BFF1A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B5FC191-B8B0-45A3-9A0A-80DFC806D049}" type="pres">
      <dgm:prSet presAssocID="{C595BDF0-971D-4D55-93E7-F5395428C783}" presName="parTrans" presStyleLbl="bgSibTrans2D1" presStyleIdx="1" presStyleCnt="5"/>
      <dgm:spPr/>
      <dgm:t>
        <a:bodyPr/>
        <a:lstStyle/>
        <a:p>
          <a:endParaRPr lang="en-GB"/>
        </a:p>
      </dgm:t>
    </dgm:pt>
    <dgm:pt modelId="{B6678B1D-5783-423D-9492-775698BFF091}" type="pres">
      <dgm:prSet presAssocID="{E593020E-D986-460F-9EA7-4DEC9365216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E4EEC80-597A-4157-BC9D-19547D546E5D}" type="pres">
      <dgm:prSet presAssocID="{60346DFF-8D08-45F1-8F06-0A70C13B20E5}" presName="parTrans" presStyleLbl="bgSibTrans2D1" presStyleIdx="2" presStyleCnt="5"/>
      <dgm:spPr/>
      <dgm:t>
        <a:bodyPr/>
        <a:lstStyle/>
        <a:p>
          <a:endParaRPr lang="en-GB"/>
        </a:p>
      </dgm:t>
    </dgm:pt>
    <dgm:pt modelId="{1FC09A72-9E0E-4872-A807-E0F6A68CBD6C}" type="pres">
      <dgm:prSet presAssocID="{52F5DB20-B4EB-4C67-A671-F9B42F23D83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E875DE6-31C5-46C5-A5E0-16949C28FFDA}" type="pres">
      <dgm:prSet presAssocID="{2043CF71-D1EA-4DCE-A61B-20BD7266768C}" presName="parTrans" presStyleLbl="bgSibTrans2D1" presStyleIdx="3" presStyleCnt="5"/>
      <dgm:spPr/>
      <dgm:t>
        <a:bodyPr/>
        <a:lstStyle/>
        <a:p>
          <a:endParaRPr lang="en-GB"/>
        </a:p>
      </dgm:t>
    </dgm:pt>
    <dgm:pt modelId="{08E6010F-E814-4779-A8C9-4865150A0B9C}" type="pres">
      <dgm:prSet presAssocID="{F436D2FB-1BF3-4734-8F96-77C7CE48E30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749AFDC-577A-4BEF-894A-AA1F3B62B38A}" type="pres">
      <dgm:prSet presAssocID="{34102F3D-B8FC-47B6-94A9-773586C5C8F0}" presName="parTrans" presStyleLbl="bgSibTrans2D1" presStyleIdx="4" presStyleCnt="5"/>
      <dgm:spPr/>
      <dgm:t>
        <a:bodyPr/>
        <a:lstStyle/>
        <a:p>
          <a:endParaRPr lang="en-GB"/>
        </a:p>
      </dgm:t>
    </dgm:pt>
    <dgm:pt modelId="{C65C9546-CF8E-408F-BAB3-E6BB552313D4}" type="pres">
      <dgm:prSet presAssocID="{C014EA37-C529-4000-9BF0-837F731A5B8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8CAB1D2-7D53-40EA-B97A-1C2C4B3987C5}" srcId="{C2B4E1C6-8E93-46A5-93DF-D96C84E378AA}" destId="{F7A2BA4E-C3D5-4A1E-8896-EE86E5BFF1A6}" srcOrd="0" destOrd="0" parTransId="{0C4FAE90-158A-410E-9C83-F5C67D071712}" sibTransId="{D9D27D08-69FE-4321-B256-5FB6E10CA508}"/>
    <dgm:cxn modelId="{71CA0440-BE52-4563-9CB8-3FB6F44A9CDD}" srcId="{C2B4E1C6-8E93-46A5-93DF-D96C84E378AA}" destId="{F436D2FB-1BF3-4734-8F96-77C7CE48E305}" srcOrd="3" destOrd="0" parTransId="{2043CF71-D1EA-4DCE-A61B-20BD7266768C}" sibTransId="{E60C1A23-1F0F-4AA2-82CB-8FB2E34910C3}"/>
    <dgm:cxn modelId="{0E80AF57-3350-4F34-8508-972D3A1FD6FB}" srcId="{C2B4E1C6-8E93-46A5-93DF-D96C84E378AA}" destId="{C014EA37-C529-4000-9BF0-837F731A5B82}" srcOrd="4" destOrd="0" parTransId="{34102F3D-B8FC-47B6-94A9-773586C5C8F0}" sibTransId="{F4FA17F6-316F-4325-BB2B-EE31461EF9FC}"/>
    <dgm:cxn modelId="{1442177B-B8DE-492F-A250-CC19FB8679FC}" type="presOf" srcId="{0C4FAE90-158A-410E-9C83-F5C67D071712}" destId="{DB30540D-8454-457E-B6E9-10C8D5BF59FF}" srcOrd="0" destOrd="0" presId="urn:microsoft.com/office/officeart/2005/8/layout/radial4"/>
    <dgm:cxn modelId="{00E83D6E-BAEB-4D3B-ACAA-77D86CE6372D}" type="presOf" srcId="{F436D2FB-1BF3-4734-8F96-77C7CE48E305}" destId="{08E6010F-E814-4779-A8C9-4865150A0B9C}" srcOrd="0" destOrd="0" presId="urn:microsoft.com/office/officeart/2005/8/layout/radial4"/>
    <dgm:cxn modelId="{AC9A9A32-72C2-4B30-8A76-B9AAC69EFA2E}" srcId="{C2B4E1C6-8E93-46A5-93DF-D96C84E378AA}" destId="{E593020E-D986-460F-9EA7-4DEC93652164}" srcOrd="1" destOrd="0" parTransId="{C595BDF0-971D-4D55-93E7-F5395428C783}" sibTransId="{0F85642D-8E12-457A-9CAD-F722D187B66B}"/>
    <dgm:cxn modelId="{653DBF90-5BFD-48CC-847F-E52C01E83F39}" type="presOf" srcId="{2043CF71-D1EA-4DCE-A61B-20BD7266768C}" destId="{DE875DE6-31C5-46C5-A5E0-16949C28FFDA}" srcOrd="0" destOrd="0" presId="urn:microsoft.com/office/officeart/2005/8/layout/radial4"/>
    <dgm:cxn modelId="{21EA22E8-18EE-4634-BCE9-D635DD4B0B66}" type="presOf" srcId="{7B11CA68-410F-4FDF-83AD-C81C5303D94E}" destId="{F9E65FB8-776B-4CF7-8457-54FA46129A8C}" srcOrd="0" destOrd="0" presId="urn:microsoft.com/office/officeart/2005/8/layout/radial4"/>
    <dgm:cxn modelId="{66444EA1-2A1C-42A9-92DD-D800574BF51D}" srcId="{C2B4E1C6-8E93-46A5-93DF-D96C84E378AA}" destId="{52F5DB20-B4EB-4C67-A671-F9B42F23D834}" srcOrd="2" destOrd="0" parTransId="{60346DFF-8D08-45F1-8F06-0A70C13B20E5}" sibTransId="{083A9443-C468-4F1D-89F4-2FD7A6A4732D}"/>
    <dgm:cxn modelId="{F05D57F1-CEB1-4209-BCE8-CA69C3A71AB8}" type="presOf" srcId="{F7A2BA4E-C3D5-4A1E-8896-EE86E5BFF1A6}" destId="{6CD2BD70-E8B5-4214-9B67-03B8FA9166A7}" srcOrd="0" destOrd="0" presId="urn:microsoft.com/office/officeart/2005/8/layout/radial4"/>
    <dgm:cxn modelId="{45F39096-A0AD-4405-9FB7-D879BDC24707}" type="presOf" srcId="{C595BDF0-971D-4D55-93E7-F5395428C783}" destId="{EB5FC191-B8B0-45A3-9A0A-80DFC806D049}" srcOrd="0" destOrd="0" presId="urn:microsoft.com/office/officeart/2005/8/layout/radial4"/>
    <dgm:cxn modelId="{4580166F-758D-40C3-9673-034ECB0B5771}" type="presOf" srcId="{34102F3D-B8FC-47B6-94A9-773586C5C8F0}" destId="{9749AFDC-577A-4BEF-894A-AA1F3B62B38A}" srcOrd="0" destOrd="0" presId="urn:microsoft.com/office/officeart/2005/8/layout/radial4"/>
    <dgm:cxn modelId="{18DF377E-2F19-4A40-8423-1F9A103EB25D}" type="presOf" srcId="{C014EA37-C529-4000-9BF0-837F731A5B82}" destId="{C65C9546-CF8E-408F-BAB3-E6BB552313D4}" srcOrd="0" destOrd="0" presId="urn:microsoft.com/office/officeart/2005/8/layout/radial4"/>
    <dgm:cxn modelId="{5DB287F4-C445-4AB6-A7FF-DCA035EEE522}" type="presOf" srcId="{52F5DB20-B4EB-4C67-A671-F9B42F23D834}" destId="{1FC09A72-9E0E-4872-A807-E0F6A68CBD6C}" srcOrd="0" destOrd="0" presId="urn:microsoft.com/office/officeart/2005/8/layout/radial4"/>
    <dgm:cxn modelId="{39F11CDE-0492-4DCB-B1CC-D829B0B359D7}" type="presOf" srcId="{E593020E-D986-460F-9EA7-4DEC93652164}" destId="{B6678B1D-5783-423D-9492-775698BFF091}" srcOrd="0" destOrd="0" presId="urn:microsoft.com/office/officeart/2005/8/layout/radial4"/>
    <dgm:cxn modelId="{95344E60-7ED5-47B8-8C10-73E0DD385F5B}" srcId="{7B11CA68-410F-4FDF-83AD-C81C5303D94E}" destId="{C2B4E1C6-8E93-46A5-93DF-D96C84E378AA}" srcOrd="0" destOrd="0" parTransId="{B54611CD-CB37-4FF9-995D-0964D2727476}" sibTransId="{A81E3DCF-530C-441A-8825-1684FAEFFDD8}"/>
    <dgm:cxn modelId="{4F441B65-66B4-4C79-889E-86DE252CD1F0}" type="presOf" srcId="{C2B4E1C6-8E93-46A5-93DF-D96C84E378AA}" destId="{7DB122C0-FFC3-49E1-9022-6B56387A2472}" srcOrd="0" destOrd="0" presId="urn:microsoft.com/office/officeart/2005/8/layout/radial4"/>
    <dgm:cxn modelId="{E1B900C3-D6D5-485B-AB3B-128EB464E2BB}" type="presOf" srcId="{60346DFF-8D08-45F1-8F06-0A70C13B20E5}" destId="{3E4EEC80-597A-4157-BC9D-19547D546E5D}" srcOrd="0" destOrd="0" presId="urn:microsoft.com/office/officeart/2005/8/layout/radial4"/>
    <dgm:cxn modelId="{F668EE22-5EA0-4B99-A417-5C065BC09B2E}" type="presParOf" srcId="{F9E65FB8-776B-4CF7-8457-54FA46129A8C}" destId="{7DB122C0-FFC3-49E1-9022-6B56387A2472}" srcOrd="0" destOrd="0" presId="urn:microsoft.com/office/officeart/2005/8/layout/radial4"/>
    <dgm:cxn modelId="{B2F1BC00-EB4C-4E0B-B7C2-8694B19B517F}" type="presParOf" srcId="{F9E65FB8-776B-4CF7-8457-54FA46129A8C}" destId="{DB30540D-8454-457E-B6E9-10C8D5BF59FF}" srcOrd="1" destOrd="0" presId="urn:microsoft.com/office/officeart/2005/8/layout/radial4"/>
    <dgm:cxn modelId="{8FF30E68-8162-449A-9F52-A0F8110F6B37}" type="presParOf" srcId="{F9E65FB8-776B-4CF7-8457-54FA46129A8C}" destId="{6CD2BD70-E8B5-4214-9B67-03B8FA9166A7}" srcOrd="2" destOrd="0" presId="urn:microsoft.com/office/officeart/2005/8/layout/radial4"/>
    <dgm:cxn modelId="{00E226C7-1DA8-40EB-A46B-7312C7DA0037}" type="presParOf" srcId="{F9E65FB8-776B-4CF7-8457-54FA46129A8C}" destId="{EB5FC191-B8B0-45A3-9A0A-80DFC806D049}" srcOrd="3" destOrd="0" presId="urn:microsoft.com/office/officeart/2005/8/layout/radial4"/>
    <dgm:cxn modelId="{17456E69-4247-4DCB-8B6E-45570AF4B7A9}" type="presParOf" srcId="{F9E65FB8-776B-4CF7-8457-54FA46129A8C}" destId="{B6678B1D-5783-423D-9492-775698BFF091}" srcOrd="4" destOrd="0" presId="urn:microsoft.com/office/officeart/2005/8/layout/radial4"/>
    <dgm:cxn modelId="{507BC47E-68A4-4A6E-A961-40BA00CC1736}" type="presParOf" srcId="{F9E65FB8-776B-4CF7-8457-54FA46129A8C}" destId="{3E4EEC80-597A-4157-BC9D-19547D546E5D}" srcOrd="5" destOrd="0" presId="urn:microsoft.com/office/officeart/2005/8/layout/radial4"/>
    <dgm:cxn modelId="{6D7B6DFC-FA98-477E-B897-D53516B9EFDF}" type="presParOf" srcId="{F9E65FB8-776B-4CF7-8457-54FA46129A8C}" destId="{1FC09A72-9E0E-4872-A807-E0F6A68CBD6C}" srcOrd="6" destOrd="0" presId="urn:microsoft.com/office/officeart/2005/8/layout/radial4"/>
    <dgm:cxn modelId="{63AF6F58-D0CF-44FB-A59D-F3AE9AC46E42}" type="presParOf" srcId="{F9E65FB8-776B-4CF7-8457-54FA46129A8C}" destId="{DE875DE6-31C5-46C5-A5E0-16949C28FFDA}" srcOrd="7" destOrd="0" presId="urn:microsoft.com/office/officeart/2005/8/layout/radial4"/>
    <dgm:cxn modelId="{C38CF583-C32B-4909-942C-EFDE0D376F2D}" type="presParOf" srcId="{F9E65FB8-776B-4CF7-8457-54FA46129A8C}" destId="{08E6010F-E814-4779-A8C9-4865150A0B9C}" srcOrd="8" destOrd="0" presId="urn:microsoft.com/office/officeart/2005/8/layout/radial4"/>
    <dgm:cxn modelId="{6C9A0220-5FD9-4964-900F-8E0CCB29C52B}" type="presParOf" srcId="{F9E65FB8-776B-4CF7-8457-54FA46129A8C}" destId="{9749AFDC-577A-4BEF-894A-AA1F3B62B38A}" srcOrd="9" destOrd="0" presId="urn:microsoft.com/office/officeart/2005/8/layout/radial4"/>
    <dgm:cxn modelId="{6C6E01C3-915B-4EEC-B3E6-E724D34ABD5E}" type="presParOf" srcId="{F9E65FB8-776B-4CF7-8457-54FA46129A8C}" destId="{C65C9546-CF8E-408F-BAB3-E6BB552313D4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A0F947A-197B-B54A-AD2B-27B0DBAD4E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317"/>
            <a:ext cx="12192000" cy="10956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F8BC193-58A9-A441-A02A-6F51EE49ED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05310"/>
            <a:ext cx="12192000" cy="65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23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 &amp; call to a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A0F947A-197B-B54A-AD2B-27B0DBAD4E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317"/>
            <a:ext cx="12192000" cy="109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63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473343C-2268-C34C-B661-7194B1DB3C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3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964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content slide with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4CE519B-E844-7B4E-8425-63CC56BC35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3182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5EF7958C-84B1-AC42-A912-F9D4A4F391E5}"/>
              </a:ext>
            </a:extLst>
          </p:cNvPr>
          <p:cNvSpPr/>
          <p:nvPr userDrawn="1"/>
        </p:nvSpPr>
        <p:spPr>
          <a:xfrm>
            <a:off x="173736" y="82296"/>
            <a:ext cx="1435608" cy="1097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03BBFBA-41F3-164C-93EB-92AE2C7D17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78574"/>
            <a:ext cx="12192000" cy="77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706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E049F9C-D578-EE43-8BD4-AD063919CA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956960"/>
            <a:ext cx="12192000" cy="190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131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with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9B19C99-43FF-5946-BA9A-81F211FDE6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918940"/>
            <a:ext cx="12192000" cy="193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635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986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87236" y="1330036"/>
            <a:ext cx="864523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4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GB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Supporting Our Doctors</a:t>
            </a:r>
          </a:p>
          <a:p>
            <a:pPr algn="ctr"/>
            <a:r>
              <a:rPr lang="en-GB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en-GB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nd </a:t>
            </a:r>
          </a:p>
          <a:p>
            <a:pPr algn="ctr"/>
            <a:r>
              <a:rPr lang="en-GB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Peer to Peer Support</a:t>
            </a:r>
          </a:p>
          <a:p>
            <a:pPr algn="ctr"/>
            <a:endParaRPr lang="en-GB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en-GB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Dr Alison Wright FRCOG</a:t>
            </a:r>
          </a:p>
          <a:p>
            <a:pPr algn="ctr"/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Vice President, UK &amp; Global Membership</a:t>
            </a: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79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6EAD617-CFEB-284B-A41E-E500032E3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7782"/>
            <a:ext cx="5409282" cy="64478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214244" y="1512882"/>
            <a:ext cx="6170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of Good Complaint Handling 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0528" y="1189716"/>
            <a:ext cx="7751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Principles Based Approach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74806" y="2285440"/>
            <a:ext cx="648857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Governs behaviours and interactions with others e.g. honesty, fairness, integrity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Determines outcomes/consequences of our actions and behaviours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Easy to relate to, describe, advocate, implement and remember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RCOG are developing and advocating principles of: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Good complaints handling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Anti-bullying and undermining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Leadership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Wellbeing</a:t>
            </a:r>
          </a:p>
          <a:p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459" y="2981920"/>
            <a:ext cx="4006008" cy="266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35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6EAD617-CFEB-284B-A41E-E500032E3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7782"/>
            <a:ext cx="5409282" cy="6447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8568"/>
            <a:ext cx="12192000" cy="430760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29541" y="2771633"/>
            <a:ext cx="2323070" cy="2458904"/>
            <a:chOff x="4627400" y="1964325"/>
            <a:chExt cx="2323070" cy="245890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2585" y="1964325"/>
              <a:ext cx="1132702" cy="849527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065963" y="2902737"/>
              <a:ext cx="14459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INCLUSION</a:t>
              </a:r>
              <a:endParaRPr lang="en-GB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627400" y="3407566"/>
              <a:ext cx="232307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Exclusion should be a last resort having demonstrated that no other realistic and acceptable work can be offered, e.g. limiting an area of practice or teaching</a:t>
              </a:r>
              <a:endParaRPr lang="en-GB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52611" y="2771633"/>
            <a:ext cx="2323070" cy="2089572"/>
            <a:chOff x="4627400" y="1964325"/>
            <a:chExt cx="2323070" cy="208957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2585" y="1964325"/>
              <a:ext cx="1132702" cy="849527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849822" y="2902737"/>
              <a:ext cx="18782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PEER SUPPORT</a:t>
              </a:r>
              <a:endParaRPr lang="en-GB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627400" y="3407566"/>
              <a:ext cx="23230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Doctors should be encouraged to support and speak to colleagues experiencing difficulties</a:t>
              </a:r>
              <a:endParaRPr lang="en-GB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775681" y="2623352"/>
            <a:ext cx="2323070" cy="2237853"/>
            <a:chOff x="4627400" y="1816044"/>
            <a:chExt cx="2323070" cy="223785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3731" y="1816044"/>
              <a:ext cx="1330410" cy="997808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5065963" y="2902737"/>
              <a:ext cx="14459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TIMELINESS</a:t>
              </a:r>
              <a:endParaRPr lang="en-GB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627400" y="3407566"/>
              <a:ext cx="23230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Complaint handling and investigations must be completed in a timely manner</a:t>
              </a:r>
              <a:endParaRPr lang="en-GB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150960" y="2771633"/>
            <a:ext cx="2323070" cy="1904906"/>
            <a:chOff x="4627400" y="1964325"/>
            <a:chExt cx="2323070" cy="1904906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2585" y="1964325"/>
              <a:ext cx="1132702" cy="849527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4937864" y="2897517"/>
              <a:ext cx="17021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COMPETENCY</a:t>
              </a:r>
              <a:endParaRPr lang="en-GB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627400" y="3407566"/>
              <a:ext cx="23230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Training for everyone handling and investigating complaints</a:t>
              </a:r>
              <a:endParaRPr lang="en-GB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678327" y="2771633"/>
            <a:ext cx="2323070" cy="2274238"/>
            <a:chOff x="4627400" y="1964325"/>
            <a:chExt cx="2323070" cy="2274238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2585" y="1964325"/>
              <a:ext cx="1132702" cy="849527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5222585" y="2897517"/>
              <a:ext cx="14459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EQUALITY</a:t>
              </a:r>
              <a:endParaRPr lang="en-GB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27400" y="3407566"/>
              <a:ext cx="232307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A nationally recognized and applied framework for complaint handling, to ensure parity and consistency across the profession</a:t>
              </a:r>
              <a:endParaRPr lang="en-GB" sz="12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059" y="2623352"/>
            <a:ext cx="1330411" cy="9978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91" y="2477622"/>
            <a:ext cx="1569643" cy="117723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858" y="2524824"/>
            <a:ext cx="1593151" cy="119486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84" y="2507855"/>
            <a:ext cx="1489021" cy="111676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214244" y="1512882"/>
            <a:ext cx="6170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of Good Complaint Handling 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3136" y="1467096"/>
            <a:ext cx="1850800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7DA9BD"/>
                </a:solidFill>
              </a:rPr>
              <a:t>Principles:</a:t>
            </a:r>
            <a:endParaRPr lang="en-GB" sz="3000" b="1" dirty="0">
              <a:solidFill>
                <a:srgbClr val="7DA9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41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9412" y="2571077"/>
            <a:ext cx="6712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Questions?</a:t>
            </a:r>
            <a:endParaRPr lang="en-GB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58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6EAD617-CFEB-284B-A41E-E500032E3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7782"/>
            <a:ext cx="5409282" cy="64478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214244" y="1512882"/>
            <a:ext cx="6170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of Good Complaint Handling 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0528" y="1189716"/>
            <a:ext cx="7751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Working in Obstetrics and Gynaecology</a:t>
            </a:r>
            <a:endParaRPr lang="en-GB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96322" y="2159213"/>
            <a:ext cx="67437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Positives !</a:t>
            </a:r>
          </a:p>
          <a:p>
            <a:endParaRPr lang="en-GB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stimulating and rewarding career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Privileged to share in joyous, life-changing events in 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people’s </a:t>
            </a: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Focused on improving women’s health at all stages of their 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Versatile </a:t>
            </a: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specialty 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– combining medicine </a:t>
            </a: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and 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surgery</a:t>
            </a:r>
            <a:endParaRPr lang="en-GB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Opportunities for personal career development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varied career paths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Close working with other specialties</a:t>
            </a:r>
          </a:p>
          <a:p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9133" y="2847108"/>
            <a:ext cx="3232183" cy="29660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52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735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6EAD617-CFEB-284B-A41E-E500032E3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7782"/>
            <a:ext cx="5409282" cy="64478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214244" y="1512882"/>
            <a:ext cx="6170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of Good Complaint Handling 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0528" y="1189716"/>
            <a:ext cx="7751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Working in Obstetrics and Gynaecology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89959" y="2071200"/>
            <a:ext cx="6452754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challenges:</a:t>
            </a:r>
          </a:p>
          <a:p>
            <a:endParaRPr lang="en-GB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Undermining </a:t>
            </a: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and bullying behaviour 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long </a:t>
            </a: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been recognised as a problem 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 O&amp;G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rainees </a:t>
            </a: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report more undermining behaviour than any other medical 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specialty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64% of consultants experienced or witnessed consultants being bullied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 high risk specialty with disproportionate rates of litigation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Difficult </a:t>
            </a: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 manage work/life balance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Independent practitioners working in multi-disciplinary teams</a:t>
            </a:r>
          </a:p>
          <a:p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585" y="3783512"/>
            <a:ext cx="3507106" cy="18218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451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6EAD617-CFEB-284B-A41E-E500032E3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7782"/>
            <a:ext cx="5409282" cy="64478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214244" y="1512882"/>
            <a:ext cx="6170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of Good Complaint Handling 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0528" y="1189716"/>
            <a:ext cx="7751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Impact of O&amp;G Challenges?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42533" y="2049684"/>
            <a:ext cx="711251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High stress, burn-out and sickness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Defensive practice -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 blame and shame culture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Varying leadership and support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Poor team working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Variable clinical supervision and training 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opportunities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High rates of attrition from specialty training (average 30%)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Rota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gaps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… all of which leads to: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Poor workplace cultures and more of the above</a:t>
            </a:r>
          </a:p>
          <a:p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364" y="2699526"/>
            <a:ext cx="28575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72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6EAD617-CFEB-284B-A41E-E500032E3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7782"/>
            <a:ext cx="5409282" cy="64478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214244" y="1512882"/>
            <a:ext cx="6170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of Good Complaint Handling 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0528" y="1189716"/>
            <a:ext cx="7751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RCOG Vision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3291" y="1836047"/>
            <a:ext cx="11031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800" i="1" dirty="0">
              <a:solidFill>
                <a:schemeClr val="accent1"/>
              </a:solidFill>
            </a:endParaRPr>
          </a:p>
          <a:p>
            <a:pPr algn="ctr"/>
            <a:r>
              <a:rPr lang="en-GB" sz="2800" i="1" dirty="0">
                <a:solidFill>
                  <a:schemeClr val="accent1"/>
                </a:solidFill>
              </a:rPr>
              <a:t>Actively supporting our members, so that they can more effectively advocate for the women they look after</a:t>
            </a:r>
          </a:p>
          <a:p>
            <a:pPr algn="ctr"/>
            <a:endParaRPr lang="en-GB" sz="2800" i="1" dirty="0" smtClean="0">
              <a:solidFill>
                <a:schemeClr val="accent1"/>
              </a:solidFill>
            </a:endParaRPr>
          </a:p>
          <a:p>
            <a:pPr algn="ctr"/>
            <a:endParaRPr lang="en-GB" sz="2800" i="1" dirty="0">
              <a:solidFill>
                <a:schemeClr val="accent1"/>
              </a:solidFill>
            </a:endParaRPr>
          </a:p>
          <a:p>
            <a:pPr algn="ctr"/>
            <a:r>
              <a:rPr lang="en-GB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 culture </a:t>
            </a:r>
            <a:r>
              <a:rPr lang="en-GB" sz="2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where doctors feel actively supported to prevent, minimise and manage workplace stress, collaboratively and openly, for the benefit of their own and their patients’ wellbeing</a:t>
            </a:r>
          </a:p>
          <a:p>
            <a:endParaRPr lang="en-GB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10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6EAD617-CFEB-284B-A41E-E500032E3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7782"/>
            <a:ext cx="5409282" cy="64478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214244" y="1512882"/>
            <a:ext cx="6170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of Good Complaint Handling 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0528" y="1189716"/>
            <a:ext cx="7751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Supporting Our Doctors Task Group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85800" y="2297713"/>
            <a:ext cx="50084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 strategic intervention and approach:</a:t>
            </a:r>
          </a:p>
          <a:p>
            <a:endParaRPr lang="en-GB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Representatives from across the profession and health care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Calling for wide-scale, systemic change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Advocating to support that change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Developing and promoting support tools and services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7159454"/>
              </p:ext>
            </p:extLst>
          </p:nvPr>
        </p:nvGraphicFramePr>
        <p:xfrm>
          <a:off x="5808517" y="2297713"/>
          <a:ext cx="6089073" cy="3288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0671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6EAD617-CFEB-284B-A41E-E500032E3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7782"/>
            <a:ext cx="5409282" cy="64478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214244" y="1512882"/>
            <a:ext cx="6170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of Good Complaint Handling 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0528" y="1189716"/>
            <a:ext cx="7751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Peer to Peer Support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3291" y="2053195"/>
            <a:ext cx="6795653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 panel of task group members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Guidance on workplace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issues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 ‘connection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’ service and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way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for members to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support and guide each other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One-off support or may lead to an ongoing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dialogue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Issues: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Mainly non-clinical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Interpersonal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eturn to work options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Strictly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private and confidential;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unless mentor and mentee agree otherwise or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safety issue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arises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564" y="2683883"/>
            <a:ext cx="3116976" cy="245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21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6EAD617-CFEB-284B-A41E-E500032E3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7782"/>
            <a:ext cx="5409282" cy="64478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214244" y="1512882"/>
            <a:ext cx="6170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of Good Complaint Handling 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0528" y="1189716"/>
            <a:ext cx="7751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Expert Opinion Service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38519" y="2318769"/>
            <a:ext cx="70382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smtClean="0"/>
              <a:t>Helps doctors </a:t>
            </a:r>
            <a:r>
              <a:rPr lang="en-GB" sz="2000" dirty="0"/>
              <a:t>and their employers to resolve complaints </a:t>
            </a:r>
            <a:r>
              <a:rPr lang="en-GB" sz="2000" dirty="0" smtClean="0"/>
              <a:t>locally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Provide an objective ‘opinion’ on the options available to the employer i.e. restricted practice rather than suspension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Both </a:t>
            </a:r>
            <a:r>
              <a:rPr lang="en-GB" sz="2000" dirty="0"/>
              <a:t>doctor and employer must agree to use and participate in the </a:t>
            </a:r>
            <a:r>
              <a:rPr lang="en-GB" sz="2000" dirty="0" smtClean="0"/>
              <a:t>service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smtClean="0"/>
              <a:t>Panel of task group members review situation from both sides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smtClean="0"/>
              <a:t>An opinion offered within 2 weeks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709486" y="1743714"/>
            <a:ext cx="3675205" cy="4176377"/>
            <a:chOff x="8198427" y="1580187"/>
            <a:chExt cx="3675205" cy="417637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46759" y="4000946"/>
              <a:ext cx="1296540" cy="1485454"/>
            </a:xfrm>
            <a:prstGeom prst="rect">
              <a:avLst/>
            </a:prstGeom>
          </p:spPr>
        </p:pic>
        <p:pic>
          <p:nvPicPr>
            <p:cNvPr id="9" name="Picture 8" descr="C:\Users\hmackenzie\AppData\Local\Microsoft\Windows\INetCache\Content.Outlook\PLE0TJIY\Christoph Lees1 (1) Supporting our Doctors.jpg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76"/>
            <a:stretch/>
          </p:blipFill>
          <p:spPr bwMode="auto">
            <a:xfrm>
              <a:off x="9601768" y="1580187"/>
              <a:ext cx="1360641" cy="15709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/>
            <a:srcRect b="6107"/>
            <a:stretch/>
          </p:blipFill>
          <p:spPr>
            <a:xfrm>
              <a:off x="8418032" y="4281055"/>
              <a:ext cx="1279104" cy="147550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98" r="12280"/>
            <a:stretch/>
          </p:blipFill>
          <p:spPr>
            <a:xfrm>
              <a:off x="8198427" y="2548648"/>
              <a:ext cx="1330380" cy="162650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98791" y="2900307"/>
              <a:ext cx="1274841" cy="12748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02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6EAD617-CFEB-284B-A41E-E500032E3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7782"/>
            <a:ext cx="5409282" cy="64478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214244" y="1512882"/>
            <a:ext cx="6170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of Good Complaint Handling 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0528" y="1189716"/>
            <a:ext cx="7751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Workplace Behaviour Champions and Undermining Toolkit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22119" y="2504483"/>
            <a:ext cx="656705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A Workplace Behaviour Champion in every school/deanery across the </a:t>
            </a:r>
            <a:r>
              <a:rPr lang="en-GB" sz="2000" dirty="0" smtClean="0"/>
              <a:t>UK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A </a:t>
            </a:r>
            <a:r>
              <a:rPr lang="en-GB" sz="2000" dirty="0"/>
              <a:t>resource for </a:t>
            </a:r>
            <a:r>
              <a:rPr lang="en-GB" sz="2000" dirty="0" smtClean="0"/>
              <a:t>trainees and SAS/Trust doctors </a:t>
            </a:r>
            <a:r>
              <a:rPr lang="en-GB" sz="2000" dirty="0"/>
              <a:t>who want independent advice </a:t>
            </a:r>
            <a:r>
              <a:rPr lang="en-GB" sz="2000" dirty="0" smtClean="0"/>
              <a:t>to tackling unacceptable </a:t>
            </a:r>
            <a:r>
              <a:rPr lang="en-GB" sz="2000" dirty="0"/>
              <a:t>behaviour </a:t>
            </a:r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The Undermining Toolkit (aimed at all career stages and roles):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000" dirty="0" smtClean="0"/>
              <a:t>Case studies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000" dirty="0" smtClean="0"/>
              <a:t>Online resources and tutorials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000" dirty="0" smtClean="0"/>
              <a:t>Guidance for managers and organisations </a:t>
            </a: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3581" t="2576" r="4081" b="12121"/>
          <a:stretch/>
        </p:blipFill>
        <p:spPr>
          <a:xfrm>
            <a:off x="8299467" y="2390045"/>
            <a:ext cx="2656327" cy="346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15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1491</TotalTime>
  <Words>614</Words>
  <Application>Microsoft Office PowerPoint</Application>
  <PresentationFormat>Widescreen</PresentationFormat>
  <Paragraphs>118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Courier New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Royal College of Obstetricians and Gynaecologists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Ward</dc:creator>
  <cp:lastModifiedBy>Victoria Bytel</cp:lastModifiedBy>
  <cp:revision>33</cp:revision>
  <dcterms:created xsi:type="dcterms:W3CDTF">2018-09-20T10:04:29Z</dcterms:created>
  <dcterms:modified xsi:type="dcterms:W3CDTF">2018-09-23T21:50:57Z</dcterms:modified>
</cp:coreProperties>
</file>