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2" r:id="rId3"/>
    <p:sldId id="263" r:id="rId4"/>
    <p:sldId id="273" r:id="rId5"/>
    <p:sldId id="274" r:id="rId6"/>
    <p:sldId id="363" r:id="rId7"/>
    <p:sldId id="364" r:id="rId8"/>
    <p:sldId id="265" r:id="rId9"/>
    <p:sldId id="365" r:id="rId10"/>
    <p:sldId id="306" r:id="rId11"/>
    <p:sldId id="276" r:id="rId12"/>
    <p:sldId id="281" r:id="rId13"/>
    <p:sldId id="282" r:id="rId14"/>
    <p:sldId id="283" r:id="rId15"/>
    <p:sldId id="366" r:id="rId16"/>
    <p:sldId id="285" r:id="rId17"/>
    <p:sldId id="287" r:id="rId18"/>
    <p:sldId id="277" r:id="rId19"/>
    <p:sldId id="291" r:id="rId20"/>
    <p:sldId id="367" r:id="rId21"/>
    <p:sldId id="292" r:id="rId22"/>
    <p:sldId id="305" r:id="rId23"/>
    <p:sldId id="302" r:id="rId24"/>
    <p:sldId id="295" r:id="rId25"/>
    <p:sldId id="278" r:id="rId26"/>
    <p:sldId id="279"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43815-E372-4961-ACA4-CE198A6BAC5E}" type="datetimeFigureOut">
              <a:rPr lang="en-GB" smtClean="0"/>
              <a:t>23/09/2018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69A83-031A-43F6-9245-02F4E62DFAF6}" type="slidenum">
              <a:rPr lang="en-GB" smtClean="0"/>
              <a:t>‹#›</a:t>
            </a:fld>
            <a:endParaRPr lang="en-GB"/>
          </a:p>
        </p:txBody>
      </p:sp>
    </p:spTree>
    <p:extLst>
      <p:ext uri="{BB962C8B-B14F-4D97-AF65-F5344CB8AC3E}">
        <p14:creationId xmlns:p14="http://schemas.microsoft.com/office/powerpoint/2010/main" val="325742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2D6BE-CAE0-4830-A876-B4B340B1B3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1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I’m just too sensitive”</a:t>
            </a:r>
          </a:p>
          <a:p>
            <a:r>
              <a:rPr lang="en-GB" dirty="0"/>
              <a:t>Did anyone feel less motivated? Humiliated?</a:t>
            </a:r>
          </a:p>
          <a:p>
            <a:r>
              <a:rPr lang="en-GB" dirty="0"/>
              <a:t>A kind of lonely feeling</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21553-7DF5-4F43-B051-5672BB05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55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reduced hand-eye co-ordination (important for surgeons)</a:t>
            </a:r>
          </a:p>
          <a:p>
            <a:r>
              <a:rPr lang="en-GB" dirty="0"/>
              <a:t>5x more likely to miss the gorilla. Nurses 50% more likely to miss a calculation error.</a:t>
            </a:r>
          </a:p>
          <a:p>
            <a:endParaRPr lang="en-GB" dirty="0"/>
          </a:p>
          <a:p>
            <a:r>
              <a:rPr lang="en-GB" dirty="0"/>
              <a:t>https://thepsychologist.bps.org.uk/volume-24/edition-7/how-rudeness-takes-its-toll</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21553-7DF5-4F43-B051-5672BB05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56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all around you heads go down…they are not concentrating on the work- they are trying to avoid the emotion and hoping it does not swing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Porath C, Erez A. Overlooked but not untouched. How rudeness reduces onlookers’ performance on routine and creative tasks. Organ </a:t>
            </a:r>
            <a:r>
              <a:rPr lang="en-US" sz="1200" kern="1200" dirty="0" err="1">
                <a:solidFill>
                  <a:schemeClr val="tx1"/>
                </a:solidFill>
                <a:effectLst/>
                <a:latin typeface="+mn-lt"/>
                <a:ea typeface="+mn-ea"/>
                <a:cs typeface="+mn-cs"/>
              </a:rPr>
              <a:t>Behav</a:t>
            </a:r>
            <a:r>
              <a:rPr lang="en-US" sz="1200" kern="1200" dirty="0">
                <a:solidFill>
                  <a:schemeClr val="tx1"/>
                </a:solidFill>
                <a:effectLst/>
                <a:latin typeface="+mn-lt"/>
                <a:ea typeface="+mn-ea"/>
                <a:cs typeface="+mn-cs"/>
              </a:rPr>
              <a:t> Hum </a:t>
            </a:r>
            <a:r>
              <a:rPr lang="en-US" sz="1200" kern="1200" dirty="0" err="1">
                <a:solidFill>
                  <a:schemeClr val="tx1"/>
                </a:solidFill>
                <a:effectLst/>
                <a:latin typeface="+mn-lt"/>
                <a:ea typeface="+mn-ea"/>
                <a:cs typeface="+mn-cs"/>
              </a:rPr>
              <a:t>Decis</a:t>
            </a:r>
            <a:r>
              <a:rPr lang="en-US" sz="1200" kern="1200" dirty="0">
                <a:solidFill>
                  <a:schemeClr val="tx1"/>
                </a:solidFill>
                <a:effectLst/>
                <a:latin typeface="+mn-lt"/>
                <a:ea typeface="+mn-ea"/>
                <a:cs typeface="+mn-cs"/>
              </a:rPr>
              <a:t> Process 2009;109:29-44.</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21553-7DF5-4F43-B051-5672BB05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30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 corrupts Stanford. Intoxicating. We change 3X </a:t>
            </a:r>
            <a:r>
              <a:rPr lang="en-GB" dirty="0" err="1"/>
              <a:t>ipad</a:t>
            </a:r>
            <a:r>
              <a:rPr lang="en-GB" dirty="0"/>
              <a:t>, interrupt, raise voice</a:t>
            </a:r>
          </a:p>
          <a:p>
            <a:r>
              <a:rPr lang="en-GB" dirty="0"/>
              <a:t>Permission and impact. Biscuits. Seniority. We behave as though seniority is an excuse, not a responsibility.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Bosses, authority,</a:t>
            </a:r>
            <a:r>
              <a:rPr lang="en-GB" baseline="0" dirty="0"/>
              <a:t> you! Ripples. More impact and frequently worse behaviour</a:t>
            </a:r>
          </a:p>
          <a:p>
            <a:endParaRPr lang="en-GB" dirty="0"/>
          </a:p>
          <a:p>
            <a:r>
              <a:rPr lang="en-GB" baseline="0" dirty="0"/>
              <a:t>We get there through asking then we end up telling.</a:t>
            </a:r>
          </a:p>
          <a:p>
            <a:r>
              <a:rPr lang="en-GB" baseline="0" dirty="0"/>
              <a:t>Biscuits/ zebra crossing experiments</a:t>
            </a:r>
          </a:p>
          <a:p>
            <a:r>
              <a:rPr lang="en-GB" b="1" baseline="0" dirty="0"/>
              <a:t>If we raise the level of arousal in the room we need to know the impact that is having- we can’t just do it because we are the boss.</a:t>
            </a:r>
          </a:p>
          <a:p>
            <a:r>
              <a:rPr lang="en-GB" baseline="0" dirty="0"/>
              <a:t>Zebra crossing/Farah.  </a:t>
            </a:r>
          </a:p>
          <a:p>
            <a:r>
              <a:rPr lang="en-GB" baseline="0" dirty="0"/>
              <a:t>Only 4% of people say they are rude because they can get away with it. Many don’t know they were rude.</a:t>
            </a:r>
          </a:p>
          <a:p>
            <a:r>
              <a:rPr lang="en-GB" dirty="0"/>
              <a:t>https://hbr.org/2016/10/dont-let-power-corrupt-you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21553-7DF5-4F43-B051-5672BB05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05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Western General Hospital 1959</a:t>
            </a:r>
          </a:p>
          <a:p>
            <a:r>
              <a:rPr lang="en-GB" dirty="0"/>
              <a:t>Wards, cigarettes advised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C81C4-39C4-49C1-AD28-E6C39FCB52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07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we found out the impact and we changed what we said. In the last few years we have discovered the impact of incivility.  And that’s great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C81C4-39C4-49C1-AD28-E6C39FCB52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86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we have a brilliant opportunity to do more good for our patients whilst making the workplace better for the vast majority of us and to help our teams (and ourselves) perform at our very best.</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hope I’ve made my point- because if I have then we have a brilliant opportunity to do more good for our patients whilst making the workplace better for the vast majority of us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2D6BE-CAE0-4830-A876-B4B340B1B3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77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C81C4-39C4-49C1-AD28-E6C39FCB52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Theatre was tense. List 2 became 3 </a:t>
            </a:r>
          </a:p>
          <a:p>
            <a:endParaRPr lang="en-GB" dirty="0"/>
          </a:p>
          <a:p>
            <a:r>
              <a:rPr lang="en-GB" dirty="0"/>
              <a:t>Story- ordinary Tuesday, theatre, extra case. Protest but decide unfair on the patient. 1</a:t>
            </a:r>
            <a:r>
              <a:rPr lang="en-GB" baseline="30000" dirty="0"/>
              <a:t>st</a:t>
            </a:r>
            <a:r>
              <a:rPr lang="en-GB" dirty="0"/>
              <a:t> case, consultant felt to be hostile, team stressed, crying scrub nurse (replaced). Consultant didn’t notice. Case finished, Scrub back for 3</a:t>
            </a:r>
            <a:r>
              <a:rPr lang="en-GB" baseline="30000" dirty="0"/>
              <a:t>rd</a:t>
            </a:r>
            <a:r>
              <a:rPr lang="en-GB" dirty="0"/>
              <a:t> case. Registrar in theatre assisting. At end swab count done – correct. Multiple returns before large swab found in abdomen. </a:t>
            </a:r>
          </a:p>
          <a:p>
            <a:r>
              <a:rPr lang="en-GB" dirty="0"/>
              <a:t>And we punished the scrub nurse. And we missed the point.</a:t>
            </a:r>
          </a:p>
          <a:p>
            <a:r>
              <a:rPr lang="en-GB" dirty="0"/>
              <a:t>“just get on with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Chest drain, agony, denied morphine “must be a morphine seeker”</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75E73-E360-4B11-B5C6-C01B968BDAA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98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healthcare is a team game and we work in complex environments…how do we make teams perform at their best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C81C4-39C4-49C1-AD28-E6C39FCB52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57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few years science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C81C4-39C4-49C1-AD28-E6C39FCB52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99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conditions &gt;70%- </a:t>
            </a:r>
            <a:r>
              <a:rPr lang="en-GB" sz="1200" b="0" i="0" kern="1200" dirty="0">
                <a:solidFill>
                  <a:schemeClr val="tx1"/>
                </a:solidFill>
                <a:effectLst/>
                <a:latin typeface="+mn-lt"/>
                <a:ea typeface="+mn-ea"/>
                <a:cs typeface="+mn-cs"/>
              </a:rPr>
              <a:t>real team, compelling direction, enabling structure, supportive context, and competent coaching</a:t>
            </a:r>
          </a:p>
          <a:p>
            <a:r>
              <a:rPr lang="en-GB" sz="1200" b="0" i="0" kern="1200" dirty="0">
                <a:solidFill>
                  <a:schemeClr val="tx1"/>
                </a:solidFill>
                <a:effectLst/>
                <a:latin typeface="+mn-lt"/>
                <a:ea typeface="+mn-ea"/>
                <a:cs typeface="+mn-cs"/>
              </a:rPr>
              <a:t>Support- why we work better as a team when we support each other in the fight- but this does not mean that the patient gets the best treatment</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C81C4-39C4-49C1-AD28-E6C39FCB52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90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science</a:t>
            </a:r>
          </a:p>
          <a:p>
            <a:r>
              <a:rPr lang="en-GB" dirty="0"/>
              <a:t>1996-2000 (23) 2011-2015 (1700)</a:t>
            </a:r>
          </a:p>
          <a:p>
            <a:r>
              <a:rPr lang="en-GB" sz="1200" b="0" i="0" kern="1200" dirty="0">
                <a:solidFill>
                  <a:schemeClr val="tx1"/>
                </a:solidFill>
                <a:effectLst/>
                <a:latin typeface="+mn-lt"/>
                <a:ea typeface="+mn-ea"/>
                <a:cs typeface="+mn-cs"/>
              </a:rPr>
              <a:t>We talk about incivility as rudeness, or disrespect. The key is that it’s all in the eyes of the beholder</a:t>
            </a:r>
            <a:endParaRPr lang="en-GB" dirty="0"/>
          </a:p>
          <a:p>
            <a:r>
              <a:rPr lang="en-GB" dirty="0"/>
              <a:t>The elephant in the room. Both the cause of incidents and prevents us getting to the cause</a:t>
            </a:r>
          </a:p>
          <a:p>
            <a:r>
              <a:rPr lang="en-GB" dirty="0"/>
              <a:t>Riskin and Erez</a:t>
            </a:r>
          </a:p>
          <a:p>
            <a:r>
              <a:rPr lang="en-GB" dirty="0"/>
              <a:t>Shouting and learning- large emotional response, little intellectual one. Different pathways. One shoves the other out. </a:t>
            </a:r>
          </a:p>
          <a:p>
            <a:r>
              <a:rPr lang="en-GB" dirty="0"/>
              <a:t>If you think healthcare staff need to be aroused you are hugely likely to be just plain wrong.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75E73-E360-4B11-B5C6-C01B968BDAA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62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at you, near you, maybe it was you?</a:t>
            </a:r>
          </a:p>
          <a:p>
            <a:r>
              <a:rPr lang="en-GB" dirty="0"/>
              <a:t>Mine was a consultant screaming</a:t>
            </a:r>
            <a:r>
              <a:rPr lang="en-GB" baseline="0" dirty="0"/>
              <a:t> at me about a transcription error. I was too stressed to even think….</a:t>
            </a:r>
          </a:p>
          <a:p>
            <a:r>
              <a:rPr lang="en-GB" baseline="0" dirty="0"/>
              <a:t>Surgeon screaming at assistant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21553-7DF5-4F43-B051-5672BB05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01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Anger, resentment, stressed, unable to think? Ashamed?</a:t>
            </a:r>
          </a:p>
          <a:p>
            <a:r>
              <a:rPr lang="en-GB" dirty="0"/>
              <a:t>So incivility makes us sad. So what?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21553-7DF5-4F43-B051-5672BB05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11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3AB5-9EF0-4EAE-8AC9-3AAC92F74F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CFF0C9-E18B-49D4-BBAE-1445AFCB4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1363FA-AB08-42AB-83C5-68257FE4A9CA}"/>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5" name="Footer Placeholder 4">
            <a:extLst>
              <a:ext uri="{FF2B5EF4-FFF2-40B4-BE49-F238E27FC236}">
                <a16:creationId xmlns:a16="http://schemas.microsoft.com/office/drawing/2014/main" id="{4F98CABB-27FA-4D52-8A4C-E75224A16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8C717-4CFE-4822-B173-9C8E76F6C0E0}"/>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25114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5841-9D6A-4EAE-80F4-B25F88A2EE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B3B366-4E4E-46EE-AD1C-364567FEAE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90678-C787-436A-8138-A8BE5ABB8C71}"/>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5" name="Footer Placeholder 4">
            <a:extLst>
              <a:ext uri="{FF2B5EF4-FFF2-40B4-BE49-F238E27FC236}">
                <a16:creationId xmlns:a16="http://schemas.microsoft.com/office/drawing/2014/main" id="{6AA1B5CE-EDA7-4D8B-81F1-461F8C6B1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80803-CA44-4133-8D51-1ECD1972AB1E}"/>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325024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40A804-F1D3-4881-9057-6B07B1EF15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F4F1F9-F2A9-46DF-9B83-236D31E96C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CBE5D-64A3-430F-B677-A3CD4C840BF3}"/>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5" name="Footer Placeholder 4">
            <a:extLst>
              <a:ext uri="{FF2B5EF4-FFF2-40B4-BE49-F238E27FC236}">
                <a16:creationId xmlns:a16="http://schemas.microsoft.com/office/drawing/2014/main" id="{AE0D603D-7D8D-4FDD-A6AC-91D3CFB052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64297-B081-40CB-8FFC-41C4751AEF00}"/>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262184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26C2-81DE-40DA-8C47-B0EA358191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65880B-FD75-486E-AC41-0A32CEC03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3DA6DF-F091-46AB-B1AE-DA9FDF448ABE}"/>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5" name="Footer Placeholder 4">
            <a:extLst>
              <a:ext uri="{FF2B5EF4-FFF2-40B4-BE49-F238E27FC236}">
                <a16:creationId xmlns:a16="http://schemas.microsoft.com/office/drawing/2014/main" id="{0B6A35D0-EC89-4BD6-83B2-DD034C19C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CBBCF-9D2D-4BAD-9A8C-569A83CE114A}"/>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143106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9B49-638E-4E7E-BC66-4361773947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7AEFD1-DEF1-4AF3-A669-653D9729D9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9B269-31C3-4FD7-A912-A482A46539CE}"/>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5" name="Footer Placeholder 4">
            <a:extLst>
              <a:ext uri="{FF2B5EF4-FFF2-40B4-BE49-F238E27FC236}">
                <a16:creationId xmlns:a16="http://schemas.microsoft.com/office/drawing/2014/main" id="{284C1F72-626D-4D89-800E-D418DBD5D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51BD66-2E1E-445D-B2AA-07FFDA73B111}"/>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366162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85D-3288-42E0-B0E1-DEBD098BF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FBE46D-28D0-4493-80E7-68B54A8DC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D5C35E-D8EB-4681-9A2C-F71AF696DF6A}"/>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5" name="Footer Placeholder 4">
            <a:extLst>
              <a:ext uri="{FF2B5EF4-FFF2-40B4-BE49-F238E27FC236}">
                <a16:creationId xmlns:a16="http://schemas.microsoft.com/office/drawing/2014/main" id="{AF9FB918-11BD-4AC5-95E9-21E48CB08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DC20F-DA6E-4084-9C4C-840425F77D2A}"/>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191326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4433-C5B2-4B0C-89BC-BEEAF2C0FE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6A07C5-A066-43E7-9A28-496AEBD98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0525F9-D1FD-4E9E-AE73-CA17489C38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0F9433-246F-4D74-B0D2-46F35FBE3505}"/>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6" name="Footer Placeholder 5">
            <a:extLst>
              <a:ext uri="{FF2B5EF4-FFF2-40B4-BE49-F238E27FC236}">
                <a16:creationId xmlns:a16="http://schemas.microsoft.com/office/drawing/2014/main" id="{FBB0FA1A-8D8E-45E6-837E-FFF9AC03DD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1CB736-4E38-4D04-A00E-7B035F88585F}"/>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119767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F93C-1C2F-47CE-9DA9-DE3549B0DF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F4F2D8-4752-4E9D-AFEC-35D9EEE7A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21F1A3-23A2-4579-84FC-7EBA463F6F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335B94-EBF1-4936-92B3-06AA198B3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69BACE-2BB6-4494-AF30-22F9D757A4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01BFA2-4430-49B1-ADD3-835809BB6AC7}"/>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8" name="Footer Placeholder 7">
            <a:extLst>
              <a:ext uri="{FF2B5EF4-FFF2-40B4-BE49-F238E27FC236}">
                <a16:creationId xmlns:a16="http://schemas.microsoft.com/office/drawing/2014/main" id="{B6B07193-FFCF-4137-AA4C-5EA1036DB0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19D08D-0A6B-4276-B755-96BDD8AD04FA}"/>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3117381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5DB03-790C-4661-B160-3FA280B287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5151A4-FC38-4900-9F64-B7E7CB5FC9E7}"/>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4" name="Footer Placeholder 3">
            <a:extLst>
              <a:ext uri="{FF2B5EF4-FFF2-40B4-BE49-F238E27FC236}">
                <a16:creationId xmlns:a16="http://schemas.microsoft.com/office/drawing/2014/main" id="{766879CE-6CA1-4A64-8A12-2DBCF5FF46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89EF91-4A97-4FC3-B46E-331D000B912F}"/>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316396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260B6C-DFCF-4174-9F6C-F6911B7E8F53}"/>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3" name="Footer Placeholder 2">
            <a:extLst>
              <a:ext uri="{FF2B5EF4-FFF2-40B4-BE49-F238E27FC236}">
                <a16:creationId xmlns:a16="http://schemas.microsoft.com/office/drawing/2014/main" id="{643B7380-C188-4C84-B3F0-02486A3334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BAE524-4155-4D5E-A6BA-53BAAD8D6FBA}"/>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2442588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DF0E-C190-414E-8CA7-D612BE4C0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D5D936-6018-434F-B4BD-28DD77860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750101-8600-42CE-803A-B3CA22B80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D1386A-558D-48FD-B3BE-BDEAA3D09195}"/>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6" name="Footer Placeholder 5">
            <a:extLst>
              <a:ext uri="{FF2B5EF4-FFF2-40B4-BE49-F238E27FC236}">
                <a16:creationId xmlns:a16="http://schemas.microsoft.com/office/drawing/2014/main" id="{1DB0821E-ACC2-4D9D-BAB8-9832A2171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EAC3B-F3EF-4781-AEE7-94D037C3A459}"/>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108208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429B-7E1D-4A44-8C23-F0E3AC8426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FF0FF9-9EC8-4C72-BE8D-DFA7EC3F07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F91C1F-721D-4E2E-9BB0-870119552F83}"/>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5" name="Footer Placeholder 4">
            <a:extLst>
              <a:ext uri="{FF2B5EF4-FFF2-40B4-BE49-F238E27FC236}">
                <a16:creationId xmlns:a16="http://schemas.microsoft.com/office/drawing/2014/main" id="{B3D88295-FAE5-4C4D-B7FD-9A34C857E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45B1B2-C29E-4DCB-8B7D-32203E9AC520}"/>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984884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8C8F-DDFD-4E1A-BA4D-05779E242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FFCCCB-7051-4614-AF51-547CE9BDB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92322A-A79E-4701-907B-AE3DE1A7E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E5BDB9-04A1-4EC6-BEA0-9CA418DA9759}"/>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6" name="Footer Placeholder 5">
            <a:extLst>
              <a:ext uri="{FF2B5EF4-FFF2-40B4-BE49-F238E27FC236}">
                <a16:creationId xmlns:a16="http://schemas.microsoft.com/office/drawing/2014/main" id="{6104294E-AB6B-49C8-8FF7-5316FEAD0D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C3B62D-4B8B-4780-BEAF-7B09789B797C}"/>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75357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E93D-6C95-49FD-A9D3-1B57657AE0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7AA5F7-9B06-4AC1-8564-BC0A862EC4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4AE2F2-E6E0-40D4-AB5A-D60FC6CCEB22}"/>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5" name="Footer Placeholder 4">
            <a:extLst>
              <a:ext uri="{FF2B5EF4-FFF2-40B4-BE49-F238E27FC236}">
                <a16:creationId xmlns:a16="http://schemas.microsoft.com/office/drawing/2014/main" id="{324F8156-81F2-49BD-B344-FEBF7E5E9D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F49FA-E11E-4C5A-8876-F7BB5C6F0650}"/>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3015483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7010A-8694-41BA-A8A7-59EE05C37E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160D69-365B-46EB-AA7D-DB3114D314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95159B-2450-4EF5-ACD8-94A3F9E3944A}"/>
              </a:ext>
            </a:extLst>
          </p:cNvPr>
          <p:cNvSpPr>
            <a:spLocks noGrp="1"/>
          </p:cNvSpPr>
          <p:nvPr>
            <p:ph type="dt" sz="half" idx="10"/>
          </p:nvPr>
        </p:nvSpPr>
        <p:spPr/>
        <p:txBody>
          <a:bodyPr/>
          <a:lstStyle/>
          <a:p>
            <a:fld id="{368DD2AC-5E5B-4650-8A89-79746B23D294}" type="datetimeFigureOut">
              <a:rPr lang="en-GB" smtClean="0"/>
              <a:t>23/09/2018</a:t>
            </a:fld>
            <a:endParaRPr lang="en-GB"/>
          </a:p>
        </p:txBody>
      </p:sp>
      <p:sp>
        <p:nvSpPr>
          <p:cNvPr id="5" name="Footer Placeholder 4">
            <a:extLst>
              <a:ext uri="{FF2B5EF4-FFF2-40B4-BE49-F238E27FC236}">
                <a16:creationId xmlns:a16="http://schemas.microsoft.com/office/drawing/2014/main" id="{F19B729B-34E8-41D6-AC5F-86B68BB53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DD540-2D02-4B2D-B2ED-B158ED16C12B}"/>
              </a:ext>
            </a:extLst>
          </p:cNvPr>
          <p:cNvSpPr>
            <a:spLocks noGrp="1"/>
          </p:cNvSpPr>
          <p:nvPr>
            <p:ph type="sldNum" sz="quarter" idx="12"/>
          </p:nvPr>
        </p:nvSpPr>
        <p:spPr/>
        <p:txBody>
          <a:bodyPr/>
          <a:lstStyle/>
          <a:p>
            <a:fld id="{BAFB5854-F39E-4C89-AC01-02A1BA313205}" type="slidenum">
              <a:rPr lang="en-GB" smtClean="0"/>
              <a:t>‹#›</a:t>
            </a:fld>
            <a:endParaRPr lang="en-GB"/>
          </a:p>
        </p:txBody>
      </p:sp>
    </p:spTree>
    <p:extLst>
      <p:ext uri="{BB962C8B-B14F-4D97-AF65-F5344CB8AC3E}">
        <p14:creationId xmlns:p14="http://schemas.microsoft.com/office/powerpoint/2010/main" val="75250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4CDF-D857-4C3F-BA07-3711931C09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B63C3A-8D74-4077-B68F-0E31CDA59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0160C3-AA92-4311-A5FB-90AD877BB5DF}"/>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5" name="Footer Placeholder 4">
            <a:extLst>
              <a:ext uri="{FF2B5EF4-FFF2-40B4-BE49-F238E27FC236}">
                <a16:creationId xmlns:a16="http://schemas.microsoft.com/office/drawing/2014/main" id="{66BA8A70-60F6-4200-AE84-B9ED66113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42AF1-3A8D-4111-8F8D-D4E5A6ACECFC}"/>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422400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4E5-5D0F-4DC7-B430-CB5B04AAA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DEBAE4-E602-4B0B-BF45-100792E33B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78D454-0116-4572-918C-FA639CA928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635207-C6EF-4BC7-9517-EF0FB2DAF51F}"/>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6" name="Footer Placeholder 5">
            <a:extLst>
              <a:ext uri="{FF2B5EF4-FFF2-40B4-BE49-F238E27FC236}">
                <a16:creationId xmlns:a16="http://schemas.microsoft.com/office/drawing/2014/main" id="{FE621DCB-AC9C-4062-97D0-A05237798B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6B0BB6-FF6B-416F-8A04-62F0476E525C}"/>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55041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D82F-CE10-4A40-A63B-B5C82404DB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14DAE4-7CBC-4E32-B2DC-815AFC6B5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B22AF1-F0D0-4CCD-AF23-EA7BC8F9C7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6E7A51-BE95-4A84-9567-683EED8D2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597306-7A6B-4DE9-A72C-8A2C368B40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E9C444-B6F0-4120-915D-4F2B1451A0B9}"/>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8" name="Footer Placeholder 7">
            <a:extLst>
              <a:ext uri="{FF2B5EF4-FFF2-40B4-BE49-F238E27FC236}">
                <a16:creationId xmlns:a16="http://schemas.microsoft.com/office/drawing/2014/main" id="{F5C6E425-DD41-498C-BEF6-343FFD88BD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206503-77FC-461E-BEF0-3BBD084F4B5A}"/>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379629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1B5-EE19-4EE8-8E8F-F9597FE897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850386-F1F0-4C06-91A9-923AB8C1927F}"/>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4" name="Footer Placeholder 3">
            <a:extLst>
              <a:ext uri="{FF2B5EF4-FFF2-40B4-BE49-F238E27FC236}">
                <a16:creationId xmlns:a16="http://schemas.microsoft.com/office/drawing/2014/main" id="{A85B478F-F69B-4B12-9CAA-DA2D9B6C0B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A937D4-D30C-4B5D-A1B1-7E527C172DAC}"/>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73104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96E2E-5E7B-46A0-B472-D8613BFF1A5D}"/>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3" name="Footer Placeholder 2">
            <a:extLst>
              <a:ext uri="{FF2B5EF4-FFF2-40B4-BE49-F238E27FC236}">
                <a16:creationId xmlns:a16="http://schemas.microsoft.com/office/drawing/2014/main" id="{DF3B839E-99D8-4E38-BA24-6AFE11B5F9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EAFA99-3057-4AEE-A837-B8C732B9D702}"/>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195468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3F27-BEA2-40C5-B208-17CA0F173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D45D1D-A788-45C3-AE6D-C90A24470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4E6172-101B-4373-AF38-7BE091E5D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D59BAC-1FF3-42CA-97B0-0AE0AEB43486}"/>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6" name="Footer Placeholder 5">
            <a:extLst>
              <a:ext uri="{FF2B5EF4-FFF2-40B4-BE49-F238E27FC236}">
                <a16:creationId xmlns:a16="http://schemas.microsoft.com/office/drawing/2014/main" id="{C5F491D9-FF64-4299-9E29-C3A9F85802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FA4CD-867A-43A4-88EA-07C04F547C4D}"/>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346561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C347-2B62-4165-86FF-59EE9FBBD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DB2A9C-9357-44B7-82EC-D527C6E578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EB6962-C827-46AE-AB26-725EF4123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30EB2E-934C-4825-B1B9-955C7D0E8BDE}"/>
              </a:ext>
            </a:extLst>
          </p:cNvPr>
          <p:cNvSpPr>
            <a:spLocks noGrp="1"/>
          </p:cNvSpPr>
          <p:nvPr>
            <p:ph type="dt" sz="half" idx="10"/>
          </p:nvPr>
        </p:nvSpPr>
        <p:spPr/>
        <p:txBody>
          <a:bodyPr/>
          <a:lstStyle/>
          <a:p>
            <a:fld id="{40010685-B5DB-49E3-973C-26A13342EC43}" type="datetimeFigureOut">
              <a:rPr lang="en-GB" smtClean="0"/>
              <a:t>23/09/2018</a:t>
            </a:fld>
            <a:endParaRPr lang="en-GB"/>
          </a:p>
        </p:txBody>
      </p:sp>
      <p:sp>
        <p:nvSpPr>
          <p:cNvPr id="6" name="Footer Placeholder 5">
            <a:extLst>
              <a:ext uri="{FF2B5EF4-FFF2-40B4-BE49-F238E27FC236}">
                <a16:creationId xmlns:a16="http://schemas.microsoft.com/office/drawing/2014/main" id="{2B7BCB81-5435-4DD4-885D-B371BB91DE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0FAA62-8D1B-426A-8915-E2A1F787A014}"/>
              </a:ext>
            </a:extLst>
          </p:cNvPr>
          <p:cNvSpPr>
            <a:spLocks noGrp="1"/>
          </p:cNvSpPr>
          <p:nvPr>
            <p:ph type="sldNum" sz="quarter" idx="12"/>
          </p:nvPr>
        </p:nvSpPr>
        <p:spPr/>
        <p:txBody>
          <a:bodyPr/>
          <a:lstStyle/>
          <a:p>
            <a:fld id="{6AF30D84-F5EF-40C8-9C7A-F77C62276117}" type="slidenum">
              <a:rPr lang="en-GB" smtClean="0"/>
              <a:t>‹#›</a:t>
            </a:fld>
            <a:endParaRPr lang="en-GB"/>
          </a:p>
        </p:txBody>
      </p:sp>
    </p:spTree>
    <p:extLst>
      <p:ext uri="{BB962C8B-B14F-4D97-AF65-F5344CB8AC3E}">
        <p14:creationId xmlns:p14="http://schemas.microsoft.com/office/powerpoint/2010/main" val="171422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5BC61-A658-477A-9A56-2658C813C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254AFD-17D1-451E-B5A1-8B01123D0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C9CE36-9C53-44DC-B7EC-05662CE84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10685-B5DB-49E3-973C-26A13342EC43}" type="datetimeFigureOut">
              <a:rPr lang="en-GB" smtClean="0"/>
              <a:t>23/09/2018</a:t>
            </a:fld>
            <a:endParaRPr lang="en-GB"/>
          </a:p>
        </p:txBody>
      </p:sp>
      <p:sp>
        <p:nvSpPr>
          <p:cNvPr id="5" name="Footer Placeholder 4">
            <a:extLst>
              <a:ext uri="{FF2B5EF4-FFF2-40B4-BE49-F238E27FC236}">
                <a16:creationId xmlns:a16="http://schemas.microsoft.com/office/drawing/2014/main" id="{8DF002DF-03C6-4E79-82E2-E642BB734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4B0054-B817-482E-A5CA-C4E6E9FE7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30D84-F5EF-40C8-9C7A-F77C62276117}" type="slidenum">
              <a:rPr lang="en-GB" smtClean="0"/>
              <a:t>‹#›</a:t>
            </a:fld>
            <a:endParaRPr lang="en-GB"/>
          </a:p>
        </p:txBody>
      </p:sp>
    </p:spTree>
    <p:extLst>
      <p:ext uri="{BB962C8B-B14F-4D97-AF65-F5344CB8AC3E}">
        <p14:creationId xmlns:p14="http://schemas.microsoft.com/office/powerpoint/2010/main" val="316256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9BAAD-46D3-4446-8F9E-83A601EDB0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1958D4-9035-49E6-9585-F8E2BDDE7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63EBA-E1A9-4E39-9B4B-5E2D74F45E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DD2AC-5E5B-4650-8A89-79746B23D294}" type="datetimeFigureOut">
              <a:rPr lang="en-GB" smtClean="0"/>
              <a:t>23/09/2018</a:t>
            </a:fld>
            <a:endParaRPr lang="en-GB"/>
          </a:p>
        </p:txBody>
      </p:sp>
      <p:sp>
        <p:nvSpPr>
          <p:cNvPr id="5" name="Footer Placeholder 4">
            <a:extLst>
              <a:ext uri="{FF2B5EF4-FFF2-40B4-BE49-F238E27FC236}">
                <a16:creationId xmlns:a16="http://schemas.microsoft.com/office/drawing/2014/main" id="{D9C0ACA5-0ADE-4E63-B53A-5722E1849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47173D-73AE-49C4-95FD-EFFE8C8B0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B5854-F39E-4C89-AC01-02A1BA313205}" type="slidenum">
              <a:rPr lang="en-GB" smtClean="0"/>
              <a:t>‹#›</a:t>
            </a:fld>
            <a:endParaRPr lang="en-GB"/>
          </a:p>
        </p:txBody>
      </p:sp>
    </p:spTree>
    <p:extLst>
      <p:ext uri="{BB962C8B-B14F-4D97-AF65-F5344CB8AC3E}">
        <p14:creationId xmlns:p14="http://schemas.microsoft.com/office/powerpoint/2010/main" val="811277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CB2A-81AF-4DC2-9E02-65DCA6665F9B}"/>
              </a:ext>
            </a:extLst>
          </p:cNvPr>
          <p:cNvSpPr>
            <a:spLocks noGrp="1"/>
          </p:cNvSpPr>
          <p:nvPr>
            <p:ph type="title"/>
          </p:nvPr>
        </p:nvSpPr>
        <p:spPr>
          <a:xfrm>
            <a:off x="0" y="2522538"/>
            <a:ext cx="12192000" cy="1325563"/>
          </a:xfrm>
        </p:spPr>
        <p:txBody>
          <a:bodyPr/>
          <a:lstStyle/>
          <a:p>
            <a:pPr algn="ctr"/>
            <a:r>
              <a:rPr lang="en-GB" dirty="0">
                <a:solidFill>
                  <a:schemeClr val="bg1"/>
                </a:solidFill>
              </a:rPr>
              <a:t>When we permit rudeness our patients die unnecessarily</a:t>
            </a:r>
          </a:p>
        </p:txBody>
      </p:sp>
      <p:pic>
        <p:nvPicPr>
          <p:cNvPr id="4" name="Picture 3">
            <a:extLst>
              <a:ext uri="{FF2B5EF4-FFF2-40B4-BE49-F238E27FC236}">
                <a16:creationId xmlns:a16="http://schemas.microsoft.com/office/drawing/2014/main" id="{B480A6BF-2E8B-4103-A378-AC0462EF7610}"/>
              </a:ext>
            </a:extLst>
          </p:cNvPr>
          <p:cNvPicPr>
            <a:picLocks noChangeAspect="1"/>
          </p:cNvPicPr>
          <p:nvPr/>
        </p:nvPicPr>
        <p:blipFill>
          <a:blip r:embed="rId3"/>
          <a:stretch>
            <a:fillRect/>
          </a:stretch>
        </p:blipFill>
        <p:spPr>
          <a:xfrm>
            <a:off x="9904995" y="4876628"/>
            <a:ext cx="2627604" cy="1981372"/>
          </a:xfrm>
          <a:prstGeom prst="rect">
            <a:avLst/>
          </a:prstGeom>
        </p:spPr>
      </p:pic>
      <p:sp>
        <p:nvSpPr>
          <p:cNvPr id="3" name="TextBox 2">
            <a:extLst>
              <a:ext uri="{FF2B5EF4-FFF2-40B4-BE49-F238E27FC236}">
                <a16:creationId xmlns:a16="http://schemas.microsoft.com/office/drawing/2014/main" id="{BC3639E8-BAA4-4E96-B574-097CAC787BE8}"/>
              </a:ext>
            </a:extLst>
          </p:cNvPr>
          <p:cNvSpPr txBox="1"/>
          <p:nvPr/>
        </p:nvSpPr>
        <p:spPr>
          <a:xfrm>
            <a:off x="10245594" y="6396335"/>
            <a:ext cx="19464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EDEC"/>
                </a:solidFill>
                <a:effectLst/>
                <a:uLnTx/>
                <a:uFillTx/>
                <a:latin typeface="Calibri" panose="020F0502020204030204"/>
                <a:ea typeface="+mn-ea"/>
                <a:cs typeface="+mn-cs"/>
              </a:rPr>
              <a:t>@</a:t>
            </a:r>
            <a:r>
              <a:rPr kumimoji="0" lang="en-GB" sz="2400" b="0" i="0" u="none" strike="noStrike" kern="1200" cap="none" spc="0" normalizeH="0" baseline="0" noProof="0" dirty="0" err="1">
                <a:ln>
                  <a:noFill/>
                </a:ln>
                <a:solidFill>
                  <a:srgbClr val="EDEDEC"/>
                </a:solidFill>
                <a:effectLst/>
                <a:uLnTx/>
                <a:uFillTx/>
                <a:latin typeface="Calibri" panose="020F0502020204030204"/>
                <a:ea typeface="+mn-ea"/>
                <a:cs typeface="+mn-cs"/>
              </a:rPr>
              <a:t>civilitysaves</a:t>
            </a:r>
            <a:endParaRPr kumimoji="0" lang="en-GB" sz="2400" b="0" i="0" u="none" strike="noStrike" kern="1200" cap="none" spc="0" normalizeH="0" baseline="0" noProof="0" dirty="0">
              <a:ln>
                <a:noFill/>
              </a:ln>
              <a:solidFill>
                <a:srgbClr val="EDEDE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06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78B5-DC25-4DEA-BFE5-CD86EBDF31C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F95560-9A97-4284-8B94-53745F616F4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839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4" y="2596802"/>
            <a:ext cx="10515600" cy="1325563"/>
          </a:xfrm>
        </p:spPr>
        <p:txBody>
          <a:bodyPr/>
          <a:lstStyle/>
          <a:p>
            <a:pPr algn="ctr"/>
            <a:r>
              <a:rPr lang="en-GB" dirty="0">
                <a:solidFill>
                  <a:schemeClr val="bg1"/>
                </a:solidFill>
              </a:rPr>
              <a:t>Have you seen rudeness at work?</a:t>
            </a:r>
          </a:p>
        </p:txBody>
      </p:sp>
    </p:spTree>
    <p:extLst>
      <p:ext uri="{BB962C8B-B14F-4D97-AF65-F5344CB8AC3E}">
        <p14:creationId xmlns:p14="http://schemas.microsoft.com/office/powerpoint/2010/main" val="318113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http://combiboilersleeds.com/images/sad/sa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070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626414" y="2532992"/>
            <a:ext cx="3314609" cy="2087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Light" panose="020F0302020204030204"/>
                <a:ea typeface="+mj-ea"/>
                <a:cs typeface="+mj-cs"/>
              </a:rPr>
              <a:t>How did it feel?</a:t>
            </a:r>
          </a:p>
        </p:txBody>
      </p:sp>
    </p:spTree>
    <p:extLst>
      <p:ext uri="{BB962C8B-B14F-4D97-AF65-F5344CB8AC3E}">
        <p14:creationId xmlns:p14="http://schemas.microsoft.com/office/powerpoint/2010/main" val="5587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05" y="2416950"/>
            <a:ext cx="6698663" cy="1325563"/>
          </a:xfrm>
        </p:spPr>
        <p:txBody>
          <a:bodyPr/>
          <a:lstStyle/>
          <a:p>
            <a:pPr algn="ctr"/>
            <a:r>
              <a:rPr lang="en-GB" dirty="0">
                <a:solidFill>
                  <a:schemeClr val="bg1"/>
                </a:solidFill>
              </a:rPr>
              <a:t>How did you respond to the rudeness?</a:t>
            </a:r>
          </a:p>
        </p:txBody>
      </p:sp>
      <p:pic>
        <p:nvPicPr>
          <p:cNvPr id="3" name="Picture 2">
            <a:extLst>
              <a:ext uri="{FF2B5EF4-FFF2-40B4-BE49-F238E27FC236}">
                <a16:creationId xmlns:a16="http://schemas.microsoft.com/office/drawing/2014/main" id="{7E7F8B53-BA17-4290-8091-C913224A85D6}"/>
              </a:ext>
            </a:extLst>
          </p:cNvPr>
          <p:cNvPicPr>
            <a:picLocks noChangeAspect="1"/>
          </p:cNvPicPr>
          <p:nvPr/>
        </p:nvPicPr>
        <p:blipFill>
          <a:blip r:embed="rId3"/>
          <a:stretch>
            <a:fillRect/>
          </a:stretch>
        </p:blipFill>
        <p:spPr>
          <a:xfrm>
            <a:off x="7581468" y="224977"/>
            <a:ext cx="4932091" cy="6633023"/>
          </a:xfrm>
          <a:prstGeom prst="rect">
            <a:avLst/>
          </a:prstGeom>
        </p:spPr>
      </p:pic>
    </p:spTree>
    <p:extLst>
      <p:ext uri="{BB962C8B-B14F-4D97-AF65-F5344CB8AC3E}">
        <p14:creationId xmlns:p14="http://schemas.microsoft.com/office/powerpoint/2010/main" val="15180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2C90-9562-42FB-9D05-C0428BB97E1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75F820-AA50-4EEA-9DC4-BD626D847D5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3874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F2F4DD-39BA-43B8-B0A4-9D6B93B7543E}"/>
              </a:ext>
            </a:extLst>
          </p:cNvPr>
          <p:cNvPicPr>
            <a:picLocks noChangeAspect="1"/>
          </p:cNvPicPr>
          <p:nvPr/>
        </p:nvPicPr>
        <p:blipFill>
          <a:blip r:embed="rId3"/>
          <a:stretch>
            <a:fillRect/>
          </a:stretch>
        </p:blipFill>
        <p:spPr>
          <a:xfrm>
            <a:off x="-191911" y="-1143001"/>
            <a:ext cx="12383911" cy="9287933"/>
          </a:xfrm>
          <a:prstGeom prst="rect">
            <a:avLst/>
          </a:prstGeom>
        </p:spPr>
      </p:pic>
      <p:pic>
        <p:nvPicPr>
          <p:cNvPr id="4" name="Picture 3">
            <a:extLst>
              <a:ext uri="{FF2B5EF4-FFF2-40B4-BE49-F238E27FC236}">
                <a16:creationId xmlns:a16="http://schemas.microsoft.com/office/drawing/2014/main" id="{AA42660F-A7C1-4547-956E-FCF7C774DA58}"/>
              </a:ext>
            </a:extLst>
          </p:cNvPr>
          <p:cNvPicPr>
            <a:picLocks noChangeAspect="1"/>
          </p:cNvPicPr>
          <p:nvPr/>
        </p:nvPicPr>
        <p:blipFill>
          <a:blip r:embed="rId4"/>
          <a:stretch>
            <a:fillRect/>
          </a:stretch>
        </p:blipFill>
        <p:spPr>
          <a:xfrm>
            <a:off x="13333615" y="-3365908"/>
            <a:ext cx="14835448" cy="11126586"/>
          </a:xfrm>
          <a:prstGeom prst="rect">
            <a:avLst/>
          </a:prstGeom>
        </p:spPr>
      </p:pic>
      <p:sp>
        <p:nvSpPr>
          <p:cNvPr id="2" name="Title 1"/>
          <p:cNvSpPr>
            <a:spLocks noGrp="1"/>
          </p:cNvSpPr>
          <p:nvPr>
            <p:ph type="title"/>
          </p:nvPr>
        </p:nvSpPr>
        <p:spPr>
          <a:xfrm>
            <a:off x="203200" y="265261"/>
            <a:ext cx="10515600" cy="1325563"/>
          </a:xfrm>
        </p:spPr>
        <p:txBody>
          <a:bodyPr/>
          <a:lstStyle/>
          <a:p>
            <a:r>
              <a:rPr lang="en-GB" dirty="0">
                <a:solidFill>
                  <a:schemeClr val="bg1"/>
                </a:solidFill>
              </a:rPr>
              <a:t>Impact on the recipient</a:t>
            </a:r>
          </a:p>
        </p:txBody>
      </p:sp>
      <p:sp>
        <p:nvSpPr>
          <p:cNvPr id="3" name="Content Placeholder 2"/>
          <p:cNvSpPr>
            <a:spLocks noGrp="1"/>
          </p:cNvSpPr>
          <p:nvPr>
            <p:ph idx="1"/>
          </p:nvPr>
        </p:nvSpPr>
        <p:spPr>
          <a:xfrm>
            <a:off x="152400" y="1399885"/>
            <a:ext cx="4716169" cy="4838817"/>
          </a:xfrm>
        </p:spPr>
        <p:txBody>
          <a:bodyPr>
            <a:normAutofit/>
          </a:bodyPr>
          <a:lstStyle/>
          <a:p>
            <a:pPr marL="0" indent="0">
              <a:buNone/>
            </a:pPr>
            <a:r>
              <a:rPr lang="en-GB" sz="4000" dirty="0">
                <a:solidFill>
                  <a:schemeClr val="bg1"/>
                </a:solidFill>
              </a:rPr>
              <a:t>61% reduction in cognitive ability</a:t>
            </a:r>
          </a:p>
          <a:p>
            <a:endParaRPr lang="en-GB" dirty="0"/>
          </a:p>
        </p:txBody>
      </p:sp>
    </p:spTree>
    <p:extLst>
      <p:ext uri="{BB962C8B-B14F-4D97-AF65-F5344CB8AC3E}">
        <p14:creationId xmlns:p14="http://schemas.microsoft.com/office/powerpoint/2010/main" val="312878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794AA6-0369-4F8E-ABA5-0D9413F8832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Lst>
          </a:blip>
          <a:stretch>
            <a:fillRect/>
          </a:stretch>
        </p:blipFill>
        <p:spPr>
          <a:xfrm>
            <a:off x="0" y="-1143000"/>
            <a:ext cx="12192000" cy="9144000"/>
          </a:xfrm>
          <a:prstGeom prst="rect">
            <a:avLst/>
          </a:prstGeom>
        </p:spPr>
      </p:pic>
      <p:sp>
        <p:nvSpPr>
          <p:cNvPr id="2" name="Title 1"/>
          <p:cNvSpPr>
            <a:spLocks noGrp="1"/>
          </p:cNvSpPr>
          <p:nvPr>
            <p:ph type="title"/>
          </p:nvPr>
        </p:nvSpPr>
        <p:spPr>
          <a:xfrm>
            <a:off x="5621311" y="-119922"/>
            <a:ext cx="6047282" cy="1325563"/>
          </a:xfrm>
        </p:spPr>
        <p:txBody>
          <a:bodyPr/>
          <a:lstStyle/>
          <a:p>
            <a:r>
              <a:rPr lang="en-GB" dirty="0">
                <a:solidFill>
                  <a:schemeClr val="bg1"/>
                </a:solidFill>
              </a:rPr>
              <a:t>Impact on staff onlookers</a:t>
            </a:r>
          </a:p>
        </p:txBody>
      </p:sp>
      <p:sp>
        <p:nvSpPr>
          <p:cNvPr id="3" name="Content Placeholder 2"/>
          <p:cNvSpPr>
            <a:spLocks noGrp="1"/>
          </p:cNvSpPr>
          <p:nvPr>
            <p:ph idx="1"/>
          </p:nvPr>
        </p:nvSpPr>
        <p:spPr>
          <a:xfrm>
            <a:off x="7620000" y="1398107"/>
            <a:ext cx="4572000" cy="4838817"/>
          </a:xfrm>
        </p:spPr>
        <p:txBody>
          <a:bodyPr>
            <a:normAutofit/>
          </a:bodyPr>
          <a:lstStyle/>
          <a:p>
            <a:endParaRPr lang="en-GB" sz="4000" dirty="0">
              <a:solidFill>
                <a:schemeClr val="bg1"/>
              </a:solidFill>
            </a:endParaRPr>
          </a:p>
          <a:p>
            <a:pPr marL="0" indent="0">
              <a:buNone/>
            </a:pPr>
            <a:r>
              <a:rPr lang="en-GB" sz="4000" dirty="0">
                <a:solidFill>
                  <a:schemeClr val="bg1"/>
                </a:solidFill>
              </a:rPr>
              <a:t>20% decrease in performance.</a:t>
            </a:r>
          </a:p>
          <a:p>
            <a:endParaRPr lang="en-GB" sz="4000" dirty="0">
              <a:solidFill>
                <a:schemeClr val="bg1"/>
              </a:solidFill>
            </a:endParaRPr>
          </a:p>
          <a:p>
            <a:pPr marL="0" indent="0">
              <a:buNone/>
            </a:pPr>
            <a:r>
              <a:rPr lang="en-GB" sz="4000" dirty="0">
                <a:solidFill>
                  <a:schemeClr val="bg1"/>
                </a:solidFill>
              </a:rPr>
              <a:t>50% reduction in willingness to help others.</a:t>
            </a:r>
          </a:p>
          <a:p>
            <a:endParaRPr lang="en-GB" dirty="0"/>
          </a:p>
        </p:txBody>
      </p:sp>
    </p:spTree>
    <p:extLst>
      <p:ext uri="{BB962C8B-B14F-4D97-AF65-F5344CB8AC3E}">
        <p14:creationId xmlns:p14="http://schemas.microsoft.com/office/powerpoint/2010/main" val="1004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0B4B-E771-4AED-B74A-1778C1A8C9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B8EE0F-76BB-4A30-B8FC-F7AA03EC82F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6301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a:extLst>
              <a:ext uri="{FF2B5EF4-FFF2-40B4-BE49-F238E27FC236}">
                <a16:creationId xmlns:a16="http://schemas.microsoft.com/office/drawing/2014/main" id="{F5517321-4B30-45A2-A7E6-C1EBC610F12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133600" y="-182399"/>
            <a:ext cx="10058400" cy="7543800"/>
          </a:xfrm>
          <a:prstGeom prst="rect">
            <a:avLst/>
          </a:prstGeom>
        </p:spPr>
      </p:pic>
    </p:spTree>
    <p:extLst>
      <p:ext uri="{BB962C8B-B14F-4D97-AF65-F5344CB8AC3E}">
        <p14:creationId xmlns:p14="http://schemas.microsoft.com/office/powerpoint/2010/main" val="391848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43BD-FB65-4CFA-A192-F3DB085C06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252FFC-EA14-46B2-A38D-06011A201E9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5433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F8E7-8C35-4DFD-A1A2-E1F1AAE726B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3429ACB-CA38-4890-99DD-59A600561C1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2109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571B-57E1-4A03-A746-4DEC28F4E5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5F1253C-9EB1-4BF2-88E2-67E295DCDDC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BD2750D-9E55-4A73-8A7A-391C2B887831}"/>
              </a:ext>
            </a:extLst>
          </p:cNvPr>
          <p:cNvPicPr>
            <a:picLocks noChangeAspect="1"/>
          </p:cNvPicPr>
          <p:nvPr/>
        </p:nvPicPr>
        <p:blipFill>
          <a:blip r:embed="rId3"/>
          <a:stretch>
            <a:fillRect/>
          </a:stretch>
        </p:blipFill>
        <p:spPr>
          <a:xfrm>
            <a:off x="0" y="0"/>
            <a:ext cx="12192000" cy="8027405"/>
          </a:xfrm>
          <a:prstGeom prst="rect">
            <a:avLst/>
          </a:prstGeom>
        </p:spPr>
      </p:pic>
      <p:sp>
        <p:nvSpPr>
          <p:cNvPr id="5" name="TextBox 4">
            <a:extLst>
              <a:ext uri="{FF2B5EF4-FFF2-40B4-BE49-F238E27FC236}">
                <a16:creationId xmlns:a16="http://schemas.microsoft.com/office/drawing/2014/main" id="{98D9D3D6-8849-47BC-9577-779D6FF44C9B}"/>
              </a:ext>
            </a:extLst>
          </p:cNvPr>
          <p:cNvSpPr txBox="1"/>
          <p:nvPr/>
        </p:nvSpPr>
        <p:spPr>
          <a:xfrm>
            <a:off x="3135472" y="28950"/>
            <a:ext cx="16723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rPr>
              <a:t>My mum</a:t>
            </a:r>
          </a:p>
        </p:txBody>
      </p:sp>
    </p:spTree>
    <p:extLst>
      <p:ext uri="{BB962C8B-B14F-4D97-AF65-F5344CB8AC3E}">
        <p14:creationId xmlns:p14="http://schemas.microsoft.com/office/powerpoint/2010/main" val="6426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C8B6-72CA-40F0-A26E-C0265EEC26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C366853-FD9A-40ED-B864-B25AE4693C1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8822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8C6D75A-BBBC-4938-B4C4-900BE627B01D}"/>
              </a:ext>
            </a:extLst>
          </p:cNvPr>
          <p:cNvPicPr>
            <a:picLocks noGrp="1" noChangeAspect="1"/>
          </p:cNvPicPr>
          <p:nvPr>
            <p:ph idx="1"/>
          </p:nvPr>
        </p:nvPicPr>
        <p:blipFill>
          <a:blip r:embed="rId3"/>
          <a:stretch>
            <a:fillRect/>
          </a:stretch>
        </p:blipFill>
        <p:spPr>
          <a:xfrm>
            <a:off x="0" y="0"/>
            <a:ext cx="12362688" cy="9272016"/>
          </a:xfrm>
          <a:prstGeom prst="rect">
            <a:avLst/>
          </a:prstGeom>
        </p:spPr>
      </p:pic>
      <p:sp>
        <p:nvSpPr>
          <p:cNvPr id="2" name="Title 1">
            <a:extLst>
              <a:ext uri="{FF2B5EF4-FFF2-40B4-BE49-F238E27FC236}">
                <a16:creationId xmlns:a16="http://schemas.microsoft.com/office/drawing/2014/main" id="{D0C3EA23-8017-4D30-94C0-C48220DCCECA}"/>
              </a:ext>
            </a:extLst>
          </p:cNvPr>
          <p:cNvSpPr>
            <a:spLocks noGrp="1"/>
          </p:cNvSpPr>
          <p:nvPr>
            <p:ph type="title"/>
          </p:nvPr>
        </p:nvSpPr>
        <p:spPr>
          <a:xfrm>
            <a:off x="362711" y="2340229"/>
            <a:ext cx="7463127" cy="1325563"/>
          </a:xfrm>
        </p:spPr>
        <p:txBody>
          <a:bodyPr/>
          <a:lstStyle/>
          <a:p>
            <a:r>
              <a:rPr lang="en-GB" b="1" dirty="0"/>
              <a:t>what a wonderful opportunity….</a:t>
            </a:r>
          </a:p>
        </p:txBody>
      </p:sp>
    </p:spTree>
    <p:extLst>
      <p:ext uri="{BB962C8B-B14F-4D97-AF65-F5344CB8AC3E}">
        <p14:creationId xmlns:p14="http://schemas.microsoft.com/office/powerpoint/2010/main" val="1916694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B2B4-E4B2-4B3E-B167-553B0150CD86}"/>
              </a:ext>
            </a:extLst>
          </p:cNvPr>
          <p:cNvSpPr>
            <a:spLocks noGrp="1"/>
          </p:cNvSpPr>
          <p:nvPr>
            <p:ph type="title"/>
          </p:nvPr>
        </p:nvSpPr>
        <p:spPr>
          <a:xfrm>
            <a:off x="838200" y="2766218"/>
            <a:ext cx="10515600" cy="1325563"/>
          </a:xfrm>
        </p:spPr>
        <p:txBody>
          <a:bodyPr>
            <a:normAutofit/>
          </a:bodyPr>
          <a:lstStyle/>
          <a:p>
            <a:pPr algn="ctr"/>
            <a:r>
              <a:rPr lang="en-GB" sz="4800" dirty="0">
                <a:solidFill>
                  <a:schemeClr val="bg1">
                    <a:lumMod val="95000"/>
                  </a:schemeClr>
                </a:solidFill>
                <a:latin typeface="+mn-lt"/>
              </a:rPr>
              <a:t>civility saves lives</a:t>
            </a:r>
          </a:p>
        </p:txBody>
      </p:sp>
      <p:pic>
        <p:nvPicPr>
          <p:cNvPr id="4" name="Picture 3">
            <a:extLst>
              <a:ext uri="{FF2B5EF4-FFF2-40B4-BE49-F238E27FC236}">
                <a16:creationId xmlns:a16="http://schemas.microsoft.com/office/drawing/2014/main" id="{FB9A3FBA-9B17-4C55-8290-54AB22B55564}"/>
              </a:ext>
            </a:extLst>
          </p:cNvPr>
          <p:cNvPicPr>
            <a:picLocks noChangeAspect="1"/>
          </p:cNvPicPr>
          <p:nvPr/>
        </p:nvPicPr>
        <p:blipFill>
          <a:blip r:embed="rId2"/>
          <a:stretch>
            <a:fillRect/>
          </a:stretch>
        </p:blipFill>
        <p:spPr>
          <a:xfrm>
            <a:off x="10115550" y="5292231"/>
            <a:ext cx="2076450" cy="1565769"/>
          </a:xfrm>
          <a:prstGeom prst="rect">
            <a:avLst/>
          </a:prstGeom>
        </p:spPr>
      </p:pic>
    </p:spTree>
    <p:extLst>
      <p:ext uri="{BB962C8B-B14F-4D97-AF65-F5344CB8AC3E}">
        <p14:creationId xmlns:p14="http://schemas.microsoft.com/office/powerpoint/2010/main" val="267393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EDB1-70A4-450C-9289-EE93ADF6B1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C3D59EE-D7E4-42BE-886D-B06EE8F6204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0388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C3C6-EC38-4426-BB0B-5B347AC94C6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1D1D0B-0E7D-489B-BB05-160F4219EC2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9824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1AA6-E2A6-45C5-AEE2-9EA6C14D91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D4DBDA4-E893-4A6B-9356-1EDA59A0E9C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7829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A group of people in a room&#10;&#10;Description generated with very high confidence">
            <a:extLst>
              <a:ext uri="{FF2B5EF4-FFF2-40B4-BE49-F238E27FC236}">
                <a16:creationId xmlns:a16="http://schemas.microsoft.com/office/drawing/2014/main" id="{AECAFA2B-89F0-40D6-A449-CEF08C88CB0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4912381" y="-310896"/>
            <a:ext cx="12190941" cy="9143206"/>
          </a:xfr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815885" y="0"/>
            <a:ext cx="4560229" cy="6858000"/>
          </a:xfrm>
          <a:prstGeom prst="rect">
            <a:avLst/>
          </a:prstGeom>
        </p:spPr>
      </p:pic>
    </p:spTree>
    <p:extLst>
      <p:ext uri="{BB962C8B-B14F-4D97-AF65-F5344CB8AC3E}">
        <p14:creationId xmlns:p14="http://schemas.microsoft.com/office/powerpoint/2010/main" val="358324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7808-7F8E-47C6-9067-E8632E2F20F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08239F6-4D26-495C-8BC1-1AD5290A7FC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1415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BAC9-E85A-4146-8E4C-EA7011643744}"/>
              </a:ext>
            </a:extLst>
          </p:cNvPr>
          <p:cNvSpPr>
            <a:spLocks noGrp="1"/>
          </p:cNvSpPr>
          <p:nvPr>
            <p:ph type="title"/>
          </p:nvPr>
        </p:nvSpPr>
        <p:spPr>
          <a:xfrm>
            <a:off x="838200" y="1825625"/>
            <a:ext cx="10515600" cy="1325563"/>
          </a:xfrm>
        </p:spPr>
        <p:txBody>
          <a:bodyPr/>
          <a:lstStyle/>
          <a:p>
            <a:pPr algn="ctr"/>
            <a:r>
              <a:rPr lang="en-GB" dirty="0">
                <a:solidFill>
                  <a:schemeClr val="bg1"/>
                </a:solidFill>
              </a:rPr>
              <a:t>Teams</a:t>
            </a:r>
          </a:p>
        </p:txBody>
      </p:sp>
    </p:spTree>
    <p:extLst>
      <p:ext uri="{BB962C8B-B14F-4D97-AF65-F5344CB8AC3E}">
        <p14:creationId xmlns:p14="http://schemas.microsoft.com/office/powerpoint/2010/main" val="112015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05CE-CFC5-4E67-9D17-06AD234652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DDEA12B-5FAF-4B5F-AFCD-9AF39F01640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4590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18A6-610E-4B46-966A-548556F64FA6}"/>
              </a:ext>
            </a:extLst>
          </p:cNvPr>
          <p:cNvSpPr>
            <a:spLocks noGrp="1"/>
          </p:cNvSpPr>
          <p:nvPr>
            <p:ph type="title"/>
          </p:nvPr>
        </p:nvSpPr>
        <p:spPr/>
        <p:txBody>
          <a:bodyPr/>
          <a:lstStyle/>
          <a:p>
            <a:endParaRPr lang="en-GB"/>
          </a:p>
        </p:txBody>
      </p:sp>
      <p:pic>
        <p:nvPicPr>
          <p:cNvPr id="11" name="Content Placeholder 10">
            <a:extLst>
              <a:ext uri="{FF2B5EF4-FFF2-40B4-BE49-F238E27FC236}">
                <a16:creationId xmlns:a16="http://schemas.microsoft.com/office/drawing/2014/main" id="{FEF8ADDE-3444-424B-99A9-B656CC2726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84" y="-12988"/>
            <a:ext cx="12169214" cy="7229167"/>
          </a:xfrm>
          <a:ln>
            <a:noFill/>
          </a:ln>
        </p:spPr>
      </p:pic>
      <p:sp>
        <p:nvSpPr>
          <p:cNvPr id="12" name="Rectangle 11">
            <a:extLst>
              <a:ext uri="{FF2B5EF4-FFF2-40B4-BE49-F238E27FC236}">
                <a16:creationId xmlns:a16="http://schemas.microsoft.com/office/drawing/2014/main" id="{5E551A44-F4FC-4C59-936B-8310E24690F7}"/>
              </a:ext>
            </a:extLst>
          </p:cNvPr>
          <p:cNvSpPr/>
          <p:nvPr/>
        </p:nvSpPr>
        <p:spPr>
          <a:xfrm>
            <a:off x="105913" y="-304800"/>
            <a:ext cx="11836705" cy="17774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E9B2199-5B76-4298-A96C-1B57017E1EE9}"/>
              </a:ext>
            </a:extLst>
          </p:cNvPr>
          <p:cNvSpPr txBox="1"/>
          <p:nvPr/>
        </p:nvSpPr>
        <p:spPr>
          <a:xfrm>
            <a:off x="108511" y="135106"/>
            <a:ext cx="1208348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Variation in outcomes for complicated/complex situations</a:t>
            </a:r>
          </a:p>
        </p:txBody>
      </p:sp>
      <p:sp>
        <p:nvSpPr>
          <p:cNvPr id="14" name="TextBox 13">
            <a:extLst>
              <a:ext uri="{FF2B5EF4-FFF2-40B4-BE49-F238E27FC236}">
                <a16:creationId xmlns:a16="http://schemas.microsoft.com/office/drawing/2014/main" id="{3EBAF6CB-D6B1-4AB8-80C7-8E193CED6CF3}"/>
              </a:ext>
            </a:extLst>
          </p:cNvPr>
          <p:cNvSpPr txBox="1"/>
          <p:nvPr/>
        </p:nvSpPr>
        <p:spPr>
          <a:xfrm>
            <a:off x="-464458" y="3599543"/>
            <a:ext cx="478971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Catastrophic outcome</a:t>
            </a:r>
          </a:p>
        </p:txBody>
      </p:sp>
      <p:sp>
        <p:nvSpPr>
          <p:cNvPr id="15" name="TextBox 14">
            <a:extLst>
              <a:ext uri="{FF2B5EF4-FFF2-40B4-BE49-F238E27FC236}">
                <a16:creationId xmlns:a16="http://schemas.microsoft.com/office/drawing/2014/main" id="{C3BCD2DC-38A8-4544-B19A-14633B627B70}"/>
              </a:ext>
            </a:extLst>
          </p:cNvPr>
          <p:cNvSpPr txBox="1"/>
          <p:nvPr/>
        </p:nvSpPr>
        <p:spPr>
          <a:xfrm>
            <a:off x="8694057" y="3483429"/>
            <a:ext cx="28448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Amazing outcome</a:t>
            </a:r>
          </a:p>
        </p:txBody>
      </p:sp>
    </p:spTree>
    <p:extLst>
      <p:ext uri="{BB962C8B-B14F-4D97-AF65-F5344CB8AC3E}">
        <p14:creationId xmlns:p14="http://schemas.microsoft.com/office/powerpoint/2010/main" val="12344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336B-CBE7-4FE5-9DA5-8BC2B63A926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0BBF01A-738F-4C3E-95DF-AE04FF17061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2308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26" y="2671004"/>
            <a:ext cx="10515600" cy="1325563"/>
          </a:xfrm>
        </p:spPr>
        <p:txBody>
          <a:bodyPr/>
          <a:lstStyle/>
          <a:p>
            <a:pPr algn="ctr"/>
            <a:r>
              <a:rPr lang="en-GB" dirty="0">
                <a:solidFill>
                  <a:schemeClr val="bg1"/>
                </a:solidFill>
              </a:rPr>
              <a:t>Incivility</a:t>
            </a:r>
          </a:p>
        </p:txBody>
      </p:sp>
    </p:spTree>
    <p:extLst>
      <p:ext uri="{BB962C8B-B14F-4D97-AF65-F5344CB8AC3E}">
        <p14:creationId xmlns:p14="http://schemas.microsoft.com/office/powerpoint/2010/main" val="3178087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12234</TotalTime>
  <Words>806</Words>
  <Application>Microsoft Office PowerPoint</Application>
  <PresentationFormat>Widescreen</PresentationFormat>
  <Paragraphs>84</Paragraphs>
  <Slides>26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Bradley Hand ITC</vt:lpstr>
      <vt:lpstr>Calibri</vt:lpstr>
      <vt:lpstr>Calibri Light</vt:lpstr>
      <vt:lpstr>Office Theme</vt:lpstr>
      <vt:lpstr>1_Office Theme</vt:lpstr>
      <vt:lpstr>When we permit rudeness our patients die unnecessarily</vt:lpstr>
      <vt:lpstr>PowerPoint Presentation</vt:lpstr>
      <vt:lpstr>PowerPoint Presentation</vt:lpstr>
      <vt:lpstr>PowerPoint Presentation</vt:lpstr>
      <vt:lpstr>Teams</vt:lpstr>
      <vt:lpstr>PowerPoint Presentation</vt:lpstr>
      <vt:lpstr>PowerPoint Presentation</vt:lpstr>
      <vt:lpstr>PowerPoint Presentation</vt:lpstr>
      <vt:lpstr>Incivility</vt:lpstr>
      <vt:lpstr>PowerPoint Presentation</vt:lpstr>
      <vt:lpstr>Have you seen rudeness at work?</vt:lpstr>
      <vt:lpstr>PowerPoint Presentation</vt:lpstr>
      <vt:lpstr>How did you respond to the rudeness?</vt:lpstr>
      <vt:lpstr>PowerPoint Presentation</vt:lpstr>
      <vt:lpstr>Impact on the recipient</vt:lpstr>
      <vt:lpstr>Impact on staff onlookers</vt:lpstr>
      <vt:lpstr>PowerPoint Presentation</vt:lpstr>
      <vt:lpstr>PowerPoint Presentation</vt:lpstr>
      <vt:lpstr>PowerPoint Presentation</vt:lpstr>
      <vt:lpstr>PowerPoint Presentation</vt:lpstr>
      <vt:lpstr>PowerPoint Presentation</vt:lpstr>
      <vt:lpstr>what a wonderful opportunity….</vt:lpstr>
      <vt:lpstr>civility saves lives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we permit rudeness our patients die unnecessarily</dc:title>
  <dc:creator>chris turner</dc:creator>
  <cp:lastModifiedBy>chris turner</cp:lastModifiedBy>
  <cp:revision>10</cp:revision>
  <dcterms:created xsi:type="dcterms:W3CDTF">2018-08-07T14:29:49Z</dcterms:created>
  <dcterms:modified xsi:type="dcterms:W3CDTF">2018-09-24T07:41:11Z</dcterms:modified>
</cp:coreProperties>
</file>