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61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EDC70-7168-42AF-8788-2ABA076D7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4E4210-66EE-49E0-9855-42F58ECE3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A839F-3E13-4463-B268-CE08BB28E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0C483-EC3B-4505-8BCF-C774297234D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BE446-8424-4C82-9058-00E905527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563C1-CC06-4164-9366-E7E02D5F7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5B34-ADE4-4788-BE10-416ECDD9D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928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2AFEB-3885-43B5-8AA6-4E105C364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AD3C67-0B36-4B2B-BF09-D094E87DD2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B52C4-6AE3-42BD-B5BD-FF8C01FFA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0C483-EC3B-4505-8BCF-C774297234D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D7B4E-D78E-4DE2-A942-9B6297D8F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D1180-A275-4856-B89D-1685C015D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5B34-ADE4-4788-BE10-416ECDD9D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60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71338F-EA45-4E0D-886D-2914D5CD17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051EC4-FAE2-46D7-9159-7916AD6E06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45B3A-1871-48CB-9617-576B20AB3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0C483-EC3B-4505-8BCF-C774297234D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D1BBE-A882-461F-9314-86BF67D79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18F65-17E6-4A7E-A1DB-525C03CE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5B34-ADE4-4788-BE10-416ECDD9D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58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3CB21-EFA0-4E87-8DB6-032B4AB70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F61A3-3DEC-440D-BEA0-B63B6365A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91CA0-D6FB-4C2C-9716-EB41263AA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Select Consulting Ltd </a:t>
            </a:r>
          </a:p>
          <a:p>
            <a:fld id="{A220C483-EC3B-4505-8BCF-C774297234DA}" type="datetimeFigureOut">
              <a:rPr lang="en-GB" smtClean="0"/>
              <a:pPr/>
              <a:t>01/10/2018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D382-08D9-48DD-B3B3-4336CAFE6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75A17-323C-463E-ADC5-3585CD283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5B34-ADE4-4788-BE10-416ECDD9D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834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DCB57-408D-49F1-9931-E3669A0DE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7608AC-DF37-4D85-9981-85504AEA5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FE9A3-979E-49BB-9E52-FD2A96E4B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0C483-EC3B-4505-8BCF-C774297234D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117F6-9BC4-4E78-9D9E-0A4D7F007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745FB-7721-4960-AF5F-8F02089D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5B34-ADE4-4788-BE10-416ECDD9D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32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30CC4-EEEC-41D9-B41B-3AF3C13A8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1D704-008B-44B0-879E-9D08E2C992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3D3AB6-E7EC-4D73-AA96-E32F395AE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024953-6C3D-44AC-BE0E-F14DB9C7E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0C483-EC3B-4505-8BCF-C774297234D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548FF3-E23A-4653-B31E-0D61239BD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6D841-E195-4B9E-AA14-21548B16F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5B34-ADE4-4788-BE10-416ECDD9D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31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0D161-4967-4C2D-89DC-184365D95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C0B60-0BB9-42AA-A731-3BAE45425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5A39E-19DD-4241-94C0-63476F281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F5ED65-A068-415C-A0C0-06143B3979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ED2746-F264-4275-9A96-4859387C7E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258E9F-B44B-4F7C-B4AB-EB7946CBE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0C483-EC3B-4505-8BCF-C774297234D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B937DD-A894-43B2-883D-3AA57BD00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81783F-C8A8-4433-A74F-168FD3D38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5B34-ADE4-4788-BE10-416ECDD9D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49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F2C3A-4960-418F-8979-2CD14CFF4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A8D751-433E-4B70-94A1-3138BAD36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0C483-EC3B-4505-8BCF-C774297234D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A2655C-606C-48FA-98BB-1B539C29D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3DA87F-90BC-43E9-AFBC-B34286299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5B34-ADE4-4788-BE10-416ECDD9D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206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EAD370-41D3-4FC2-B672-2CA3EB1F2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0C483-EC3B-4505-8BCF-C774297234D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A463B8-3C8A-4670-8438-F6DC82058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B183B7-C5D6-4FD2-A2AB-B4BD8E01B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5B34-ADE4-4788-BE10-416ECDD9D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26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88263-581A-4FAE-BEE1-31C7AB7C3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C78F6-8319-461F-9C8C-3B8BB28D5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F56087-9BFF-42B9-B769-F48CDF06A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8DCB1-C8A5-4DF2-99E3-88C64E7E7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0C483-EC3B-4505-8BCF-C774297234D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2EB599-B345-41A2-A306-9A678AFF4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83EC5E-135E-4E05-BB2E-FC1A4418E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5B34-ADE4-4788-BE10-416ECDD9D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5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ABDDE-6FBF-41A7-AE46-47723F592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0D09C0-6798-4555-B114-8F5B42417F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E8B7DA-C142-41FE-921B-158B38DF8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EBE04-DAA6-488F-B838-540FD20DA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0C483-EC3B-4505-8BCF-C774297234D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F55A1A-AA5C-49BE-AC47-9550BACF7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F9E7F5-0E71-46EC-89CA-82DBE277B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5B34-ADE4-4788-BE10-416ECDD9D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26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D49B9A-8D79-428C-BCE9-78DEC3C48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EEF5E-A3D7-45DB-89D4-4C95072A0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ACDEB-33C3-4BB4-A0F3-DFCC459603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0C483-EC3B-4505-8BCF-C774297234D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998D0-E87F-4484-AC1D-AB0D418A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54647-7372-482E-9E5E-7DC3E330CB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85B34-ADE4-4788-BE10-416ECDD9DE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154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C3E3E8-D423-498D-85D9-A339A85CB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How the Army tries to minimise bullying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4A8849-D1FC-4C2F-AAD2-6BEAFED51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Brig Matthew Lowe MBE MA RCDS</a:t>
            </a:r>
          </a:p>
          <a:p>
            <a:pPr marL="0" indent="0" algn="ctr">
              <a:buNone/>
            </a:pPr>
            <a:r>
              <a:rPr lang="en-GB" dirty="0"/>
              <a:t>24 Sep 18</a:t>
            </a:r>
          </a:p>
        </p:txBody>
      </p:sp>
    </p:spTree>
    <p:extLst>
      <p:ext uri="{BB962C8B-B14F-4D97-AF65-F5344CB8AC3E}">
        <p14:creationId xmlns:p14="http://schemas.microsoft.com/office/powerpoint/2010/main" val="3165974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12649-9B0F-4910-B067-EC8BB4C7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60DCD-416A-46D6-899C-66B03C3BA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Military experience</a:t>
            </a:r>
          </a:p>
          <a:p>
            <a:r>
              <a:rPr lang="en-GB" dirty="0"/>
              <a:t>Systemic tools</a:t>
            </a:r>
          </a:p>
          <a:p>
            <a:r>
              <a:rPr lang="en-GB" dirty="0"/>
              <a:t>What the organisation believes in</a:t>
            </a:r>
          </a:p>
          <a:p>
            <a:r>
              <a:rPr lang="en-GB" dirty="0"/>
              <a:t>Education and training</a:t>
            </a:r>
          </a:p>
          <a:p>
            <a:r>
              <a:rPr lang="en-GB" dirty="0"/>
              <a:t>Personal development and appraisals</a:t>
            </a:r>
          </a:p>
        </p:txBody>
      </p:sp>
    </p:spTree>
    <p:extLst>
      <p:ext uri="{BB962C8B-B14F-4D97-AF65-F5344CB8AC3E}">
        <p14:creationId xmlns:p14="http://schemas.microsoft.com/office/powerpoint/2010/main" val="3310567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67976-C865-4B56-8106-492408AC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Military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CEF9F-3F94-4D64-893A-B93C398B1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Basic Training</a:t>
            </a:r>
          </a:p>
          <a:p>
            <a:pPr lvl="1"/>
            <a:r>
              <a:rPr lang="en-GB" dirty="0"/>
              <a:t>Under resourced staffing</a:t>
            </a:r>
          </a:p>
          <a:p>
            <a:pPr lvl="1"/>
            <a:r>
              <a:rPr lang="en-GB" dirty="0"/>
              <a:t>Insufficient oversight and assurance</a:t>
            </a:r>
          </a:p>
          <a:p>
            <a:pPr lvl="1"/>
            <a:r>
              <a:rPr lang="en-GB" dirty="0"/>
              <a:t>Unregulated environment</a:t>
            </a:r>
          </a:p>
          <a:p>
            <a:pPr lvl="1"/>
            <a:r>
              <a:rPr lang="en-GB" dirty="0"/>
              <a:t>Power differentials</a:t>
            </a:r>
          </a:p>
          <a:p>
            <a:r>
              <a:rPr lang="en-GB" dirty="0"/>
              <a:t>Trained strength</a:t>
            </a:r>
          </a:p>
          <a:p>
            <a:pPr lvl="1"/>
            <a:r>
              <a:rPr lang="en-GB" dirty="0"/>
              <a:t>Initiation ceremonies</a:t>
            </a:r>
          </a:p>
          <a:p>
            <a:pPr lvl="1"/>
            <a:r>
              <a:rPr lang="en-GB" dirty="0"/>
              <a:t>Toxic leadership</a:t>
            </a:r>
          </a:p>
          <a:p>
            <a:pPr lvl="1"/>
            <a:r>
              <a:rPr lang="en-GB" dirty="0"/>
              <a:t>Power differentials</a:t>
            </a:r>
          </a:p>
          <a:p>
            <a:pPr lvl="1"/>
            <a:r>
              <a:rPr lang="en-GB" dirty="0"/>
              <a:t>The nature of authority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484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7927C-8FEA-43A4-A601-0BE26B9BF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Systemic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5B1B9-B954-45AB-BC20-32ACD9898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Assurance</a:t>
            </a:r>
          </a:p>
          <a:p>
            <a:pPr lvl="1"/>
            <a:r>
              <a:rPr lang="en-GB" dirty="0"/>
              <a:t>Weak signal detection</a:t>
            </a:r>
          </a:p>
          <a:p>
            <a:pPr lvl="1"/>
            <a:r>
              <a:rPr lang="en-GB" dirty="0"/>
              <a:t>Trend monitoring through directed telescope</a:t>
            </a:r>
          </a:p>
          <a:p>
            <a:pPr lvl="1"/>
            <a:r>
              <a:rPr lang="en-GB" dirty="0"/>
              <a:t>Climate assessments</a:t>
            </a:r>
          </a:p>
          <a:p>
            <a:r>
              <a:rPr lang="en-GB" dirty="0"/>
              <a:t>‘Whistle blowing’ protocols</a:t>
            </a:r>
          </a:p>
          <a:p>
            <a:pPr lvl="1"/>
            <a:r>
              <a:rPr lang="en-GB" dirty="0"/>
              <a:t>De-stigmatising</a:t>
            </a:r>
          </a:p>
          <a:p>
            <a:pPr lvl="1"/>
            <a:r>
              <a:rPr lang="en-GB" dirty="0"/>
              <a:t>The positive contribution to organisational achievement</a:t>
            </a:r>
          </a:p>
          <a:p>
            <a:pPr lvl="1"/>
            <a:r>
              <a:rPr lang="en-GB" dirty="0"/>
              <a:t>The challenges of anonymity</a:t>
            </a:r>
          </a:p>
          <a:p>
            <a:r>
              <a:rPr lang="en-GB" dirty="0"/>
              <a:t>Formal complaints process</a:t>
            </a:r>
          </a:p>
          <a:p>
            <a:pPr lvl="1"/>
            <a:r>
              <a:rPr lang="en-GB" dirty="0"/>
              <a:t>Must exist</a:t>
            </a:r>
          </a:p>
          <a:p>
            <a:pPr lvl="1"/>
            <a:r>
              <a:rPr lang="en-GB" dirty="0"/>
              <a:t>Should reflect systemic capacity</a:t>
            </a:r>
          </a:p>
          <a:p>
            <a:pPr lvl="1"/>
            <a:r>
              <a:rPr lang="en-GB" dirty="0"/>
              <a:t>Consider use of retired personnel and external panel members</a:t>
            </a:r>
          </a:p>
          <a:p>
            <a:r>
              <a:rPr lang="en-GB" dirty="0"/>
              <a:t>Appreciative Enquiry</a:t>
            </a:r>
          </a:p>
          <a:p>
            <a:pPr lvl="1"/>
            <a:r>
              <a:rPr lang="en-GB" dirty="0"/>
              <a:t>What works really well</a:t>
            </a:r>
          </a:p>
          <a:p>
            <a:pPr lvl="1"/>
            <a:r>
              <a:rPr lang="en-GB" dirty="0"/>
              <a:t>How to build on it</a:t>
            </a:r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8251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8B434-A776-4ECD-942C-7F8D5C59F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What do we believe 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2E9EB-3211-47E6-BAD8-73A55E1F0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Values and Standards</a:t>
            </a:r>
          </a:p>
          <a:p>
            <a:pPr lvl="1"/>
            <a:r>
              <a:rPr lang="en-GB" dirty="0"/>
              <a:t>Agreed, defined and published</a:t>
            </a:r>
          </a:p>
          <a:p>
            <a:pPr lvl="1"/>
            <a:r>
              <a:rPr lang="en-GB" dirty="0"/>
              <a:t>Taught by practitioners annually</a:t>
            </a:r>
          </a:p>
          <a:p>
            <a:pPr lvl="1"/>
            <a:r>
              <a:rPr lang="en-GB" dirty="0"/>
              <a:t>A vocationally relevant test against which behaviours can be judged</a:t>
            </a:r>
          </a:p>
          <a:p>
            <a:pPr lvl="1"/>
            <a:r>
              <a:rPr lang="en-GB" dirty="0"/>
              <a:t>Consequences for breechings</a:t>
            </a:r>
          </a:p>
          <a:p>
            <a:pPr lvl="2"/>
            <a:r>
              <a:rPr lang="en-GB" dirty="0"/>
              <a:t>Mediation</a:t>
            </a:r>
          </a:p>
          <a:p>
            <a:pPr lvl="2"/>
            <a:r>
              <a:rPr lang="en-GB" dirty="0"/>
              <a:t>Administrative action</a:t>
            </a:r>
          </a:p>
          <a:p>
            <a:pPr marL="0" indent="0">
              <a:buNone/>
            </a:pPr>
            <a:endParaRPr lang="en-GB" dirty="0"/>
          </a:p>
          <a:p>
            <a:pPr marL="457200" lvl="1" indent="0" algn="ctr">
              <a:buNone/>
            </a:pPr>
            <a:r>
              <a:rPr lang="en-GB" i="1" dirty="0"/>
              <a:t>But we are human….</a:t>
            </a:r>
          </a:p>
        </p:txBody>
      </p:sp>
    </p:spTree>
    <p:extLst>
      <p:ext uri="{BB962C8B-B14F-4D97-AF65-F5344CB8AC3E}">
        <p14:creationId xmlns:p14="http://schemas.microsoft.com/office/powerpoint/2010/main" val="2573054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4E30B-03D3-405E-8086-34E0894D7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Education and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EAD60-1CD8-4432-85CF-C29C70385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Team development- illustrating the lived experience</a:t>
            </a:r>
          </a:p>
          <a:p>
            <a:pPr lvl="1"/>
            <a:r>
              <a:rPr lang="en-GB" dirty="0"/>
              <a:t>Video clips</a:t>
            </a:r>
          </a:p>
          <a:p>
            <a:pPr lvl="1"/>
            <a:r>
              <a:rPr lang="en-GB" dirty="0"/>
              <a:t>Reformed ‘offenders’</a:t>
            </a:r>
          </a:p>
          <a:p>
            <a:pPr lvl="1"/>
            <a:r>
              <a:rPr lang="en-GB" dirty="0"/>
              <a:t>Written case studies</a:t>
            </a:r>
          </a:p>
          <a:p>
            <a:pPr lvl="1"/>
            <a:r>
              <a:rPr lang="en-GB" dirty="0"/>
              <a:t>Vertical and horizontal</a:t>
            </a:r>
          </a:p>
          <a:p>
            <a:r>
              <a:rPr lang="en-GB" dirty="0"/>
              <a:t>Individual skills</a:t>
            </a:r>
          </a:p>
          <a:p>
            <a:pPr lvl="1"/>
            <a:r>
              <a:rPr lang="en-GB" dirty="0"/>
              <a:t>Communications and language</a:t>
            </a:r>
          </a:p>
          <a:p>
            <a:pPr lvl="1"/>
            <a:r>
              <a:rPr lang="en-GB" dirty="0"/>
              <a:t>Unconscious bias</a:t>
            </a:r>
          </a:p>
          <a:p>
            <a:pPr lvl="1"/>
            <a:r>
              <a:rPr lang="en-GB" dirty="0"/>
              <a:t>Self awareness</a:t>
            </a:r>
          </a:p>
          <a:p>
            <a:pPr lvl="1"/>
            <a:r>
              <a:rPr lang="en-GB" dirty="0"/>
              <a:t>Emotional intelligence</a:t>
            </a:r>
          </a:p>
          <a:p>
            <a:pPr lvl="1"/>
            <a:r>
              <a:rPr lang="en-GB" dirty="0"/>
              <a:t>Executive coaching</a:t>
            </a:r>
          </a:p>
        </p:txBody>
      </p:sp>
    </p:spTree>
    <p:extLst>
      <p:ext uri="{BB962C8B-B14F-4D97-AF65-F5344CB8AC3E}">
        <p14:creationId xmlns:p14="http://schemas.microsoft.com/office/powerpoint/2010/main" val="3104451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5BE42-9445-4E5C-A896-AF535EC16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Personal development and appraisals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E1A5C-57B3-49B9-8272-EAD2C38C2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Self assessments</a:t>
            </a:r>
          </a:p>
          <a:p>
            <a:r>
              <a:rPr lang="en-GB" dirty="0"/>
              <a:t>Commercial assessments</a:t>
            </a:r>
          </a:p>
          <a:p>
            <a:r>
              <a:rPr lang="en-GB" dirty="0"/>
              <a:t>360 degree reporting</a:t>
            </a:r>
          </a:p>
          <a:p>
            <a:r>
              <a:rPr lang="en-GB"/>
              <a:t>Reverse mentors</a:t>
            </a:r>
            <a:endParaRPr lang="en-GB" dirty="0"/>
          </a:p>
          <a:p>
            <a:r>
              <a:rPr lang="en-GB" dirty="0"/>
              <a:t>Importance of discretion and confidence</a:t>
            </a:r>
          </a:p>
        </p:txBody>
      </p:sp>
    </p:spTree>
    <p:extLst>
      <p:ext uri="{BB962C8B-B14F-4D97-AF65-F5344CB8AC3E}">
        <p14:creationId xmlns:p14="http://schemas.microsoft.com/office/powerpoint/2010/main" val="3942581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209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How the Army tries to minimise bullying</vt:lpstr>
      <vt:lpstr>Contents</vt:lpstr>
      <vt:lpstr>Military experience</vt:lpstr>
      <vt:lpstr>Systemic tools</vt:lpstr>
      <vt:lpstr>What do we believe in?</vt:lpstr>
      <vt:lpstr>Education and Training</vt:lpstr>
      <vt:lpstr>Personal development and appraisals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Army tries to minimise bullying</dc:title>
  <dc:creator>matthew lowe</dc:creator>
  <cp:lastModifiedBy>matthew lowe</cp:lastModifiedBy>
  <cp:revision>14</cp:revision>
  <dcterms:created xsi:type="dcterms:W3CDTF">2018-09-20T12:00:03Z</dcterms:created>
  <dcterms:modified xsi:type="dcterms:W3CDTF">2018-10-01T15:53:10Z</dcterms:modified>
</cp:coreProperties>
</file>