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57" r:id="rId4"/>
    <p:sldId id="258" r:id="rId5"/>
    <p:sldId id="281" r:id="rId6"/>
    <p:sldId id="260" r:id="rId7"/>
    <p:sldId id="261" r:id="rId8"/>
    <p:sldId id="283" r:id="rId9"/>
    <p:sldId id="264" r:id="rId10"/>
    <p:sldId id="266" r:id="rId11"/>
    <p:sldId id="268" r:id="rId12"/>
    <p:sldId id="270" r:id="rId13"/>
    <p:sldId id="282" r:id="rId14"/>
    <p:sldId id="273" r:id="rId15"/>
    <p:sldId id="276" r:id="rId16"/>
    <p:sldId id="278" r:id="rId17"/>
    <p:sldId id="275" r:id="rId18"/>
    <p:sldId id="280" r:id="rId19"/>
    <p:sldId id="279" r:id="rId20"/>
    <p:sldId id="28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F611"/>
    <a:srgbClr val="7089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snapToObjects="1">
      <p:cViewPr varScale="1">
        <p:scale>
          <a:sx n="106" d="100"/>
          <a:sy n="106" d="100"/>
        </p:scale>
        <p:origin x="180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770F8F0-2336-F142-8791-7432271E9C44}" type="datetimeFigureOut">
              <a:rPr lang="en-US" smtClean="0"/>
              <a:t>6/17/16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4AE5D-D4C1-3D48-8808-CDB521507E15}" type="slidenum">
              <a:rPr lang="en-US" smtClean="0"/>
              <a:t>‹#›</a:t>
            </a:fld>
            <a:endParaRPr lang="en-US"/>
          </a:p>
        </p:txBody>
      </p:sp>
    </p:spTree>
    <p:extLst>
      <p:ext uri="{BB962C8B-B14F-4D97-AF65-F5344CB8AC3E}">
        <p14:creationId xmlns:p14="http://schemas.microsoft.com/office/powerpoint/2010/main" val="2299243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770F8F0-2336-F142-8791-7432271E9C44}" type="datetimeFigureOut">
              <a:rPr lang="en-US" smtClean="0"/>
              <a:t>6/17/16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4AE5D-D4C1-3D48-8808-CDB521507E15}" type="slidenum">
              <a:rPr lang="en-US" smtClean="0"/>
              <a:t>‹#›</a:t>
            </a:fld>
            <a:endParaRPr lang="en-US"/>
          </a:p>
        </p:txBody>
      </p:sp>
    </p:spTree>
    <p:extLst>
      <p:ext uri="{BB962C8B-B14F-4D97-AF65-F5344CB8AC3E}">
        <p14:creationId xmlns:p14="http://schemas.microsoft.com/office/powerpoint/2010/main" val="220559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770F8F0-2336-F142-8791-7432271E9C44}" type="datetimeFigureOut">
              <a:rPr lang="en-US" smtClean="0"/>
              <a:t>6/17/16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4AE5D-D4C1-3D48-8808-CDB521507E15}" type="slidenum">
              <a:rPr lang="en-US" smtClean="0"/>
              <a:t>‹#›</a:t>
            </a:fld>
            <a:endParaRPr lang="en-US"/>
          </a:p>
        </p:txBody>
      </p:sp>
    </p:spTree>
    <p:extLst>
      <p:ext uri="{BB962C8B-B14F-4D97-AF65-F5344CB8AC3E}">
        <p14:creationId xmlns:p14="http://schemas.microsoft.com/office/powerpoint/2010/main" val="148572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770F8F0-2336-F142-8791-7432271E9C44}" type="datetimeFigureOut">
              <a:rPr lang="en-US" smtClean="0"/>
              <a:t>6/17/16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4AE5D-D4C1-3D48-8808-CDB521507E15}" type="slidenum">
              <a:rPr lang="en-US" smtClean="0"/>
              <a:t>‹#›</a:t>
            </a:fld>
            <a:endParaRPr lang="en-US"/>
          </a:p>
        </p:txBody>
      </p:sp>
    </p:spTree>
    <p:extLst>
      <p:ext uri="{BB962C8B-B14F-4D97-AF65-F5344CB8AC3E}">
        <p14:creationId xmlns:p14="http://schemas.microsoft.com/office/powerpoint/2010/main" val="286344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770F8F0-2336-F142-8791-7432271E9C44}" type="datetimeFigureOut">
              <a:rPr lang="en-US" smtClean="0"/>
              <a:t>6/17/16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4AE5D-D4C1-3D48-8808-CDB521507E15}" type="slidenum">
              <a:rPr lang="en-US" smtClean="0"/>
              <a:t>‹#›</a:t>
            </a:fld>
            <a:endParaRPr lang="en-US"/>
          </a:p>
        </p:txBody>
      </p:sp>
    </p:spTree>
    <p:extLst>
      <p:ext uri="{BB962C8B-B14F-4D97-AF65-F5344CB8AC3E}">
        <p14:creationId xmlns:p14="http://schemas.microsoft.com/office/powerpoint/2010/main" val="3721864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770F8F0-2336-F142-8791-7432271E9C44}" type="datetimeFigureOut">
              <a:rPr lang="en-US" smtClean="0"/>
              <a:t>6/17/16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4AE5D-D4C1-3D48-8808-CDB521507E15}" type="slidenum">
              <a:rPr lang="en-US" smtClean="0"/>
              <a:t>‹#›</a:t>
            </a:fld>
            <a:endParaRPr lang="en-US"/>
          </a:p>
        </p:txBody>
      </p:sp>
    </p:spTree>
    <p:extLst>
      <p:ext uri="{BB962C8B-B14F-4D97-AF65-F5344CB8AC3E}">
        <p14:creationId xmlns:p14="http://schemas.microsoft.com/office/powerpoint/2010/main" val="317929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770F8F0-2336-F142-8791-7432271E9C44}" type="datetimeFigureOut">
              <a:rPr lang="en-US" smtClean="0"/>
              <a:t>6/17/16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44AE5D-D4C1-3D48-8808-CDB521507E15}" type="slidenum">
              <a:rPr lang="en-US" smtClean="0"/>
              <a:t>‹#›</a:t>
            </a:fld>
            <a:endParaRPr lang="en-US"/>
          </a:p>
        </p:txBody>
      </p:sp>
    </p:spTree>
    <p:extLst>
      <p:ext uri="{BB962C8B-B14F-4D97-AF65-F5344CB8AC3E}">
        <p14:creationId xmlns:p14="http://schemas.microsoft.com/office/powerpoint/2010/main" val="3817413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770F8F0-2336-F142-8791-7432271E9C44}" type="datetimeFigureOut">
              <a:rPr lang="en-US" smtClean="0"/>
              <a:t>6/17/16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44AE5D-D4C1-3D48-8808-CDB521507E15}" type="slidenum">
              <a:rPr lang="en-US" smtClean="0"/>
              <a:t>‹#›</a:t>
            </a:fld>
            <a:endParaRPr lang="en-US"/>
          </a:p>
        </p:txBody>
      </p:sp>
    </p:spTree>
    <p:extLst>
      <p:ext uri="{BB962C8B-B14F-4D97-AF65-F5344CB8AC3E}">
        <p14:creationId xmlns:p14="http://schemas.microsoft.com/office/powerpoint/2010/main" val="3334523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0F8F0-2336-F142-8791-7432271E9C44}" type="datetimeFigureOut">
              <a:rPr lang="en-US" smtClean="0"/>
              <a:t>6/17/16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44AE5D-D4C1-3D48-8808-CDB521507E15}" type="slidenum">
              <a:rPr lang="en-US" smtClean="0"/>
              <a:t>‹#›</a:t>
            </a:fld>
            <a:endParaRPr lang="en-US"/>
          </a:p>
        </p:txBody>
      </p:sp>
    </p:spTree>
    <p:extLst>
      <p:ext uri="{BB962C8B-B14F-4D97-AF65-F5344CB8AC3E}">
        <p14:creationId xmlns:p14="http://schemas.microsoft.com/office/powerpoint/2010/main" val="1185056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770F8F0-2336-F142-8791-7432271E9C44}" type="datetimeFigureOut">
              <a:rPr lang="en-US" smtClean="0"/>
              <a:t>6/17/16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4AE5D-D4C1-3D48-8808-CDB521507E15}" type="slidenum">
              <a:rPr lang="en-US" smtClean="0"/>
              <a:t>‹#›</a:t>
            </a:fld>
            <a:endParaRPr lang="en-US"/>
          </a:p>
        </p:txBody>
      </p:sp>
    </p:spTree>
    <p:extLst>
      <p:ext uri="{BB962C8B-B14F-4D97-AF65-F5344CB8AC3E}">
        <p14:creationId xmlns:p14="http://schemas.microsoft.com/office/powerpoint/2010/main" val="1423734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770F8F0-2336-F142-8791-7432271E9C44}" type="datetimeFigureOut">
              <a:rPr lang="en-US" smtClean="0"/>
              <a:t>6/17/16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4AE5D-D4C1-3D48-8808-CDB521507E15}" type="slidenum">
              <a:rPr lang="en-US" smtClean="0"/>
              <a:t>‹#›</a:t>
            </a:fld>
            <a:endParaRPr lang="en-US"/>
          </a:p>
        </p:txBody>
      </p:sp>
    </p:spTree>
    <p:extLst>
      <p:ext uri="{BB962C8B-B14F-4D97-AF65-F5344CB8AC3E}">
        <p14:creationId xmlns:p14="http://schemas.microsoft.com/office/powerpoint/2010/main" val="19504786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0F8F0-2336-F142-8791-7432271E9C44}" type="datetimeFigureOut">
              <a:rPr lang="en-US" smtClean="0"/>
              <a:t>6/17/16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4AE5D-D4C1-3D48-8808-CDB521507E15}" type="slidenum">
              <a:rPr lang="en-US" smtClean="0"/>
              <a:t>‹#›</a:t>
            </a:fld>
            <a:endParaRPr lang="en-US"/>
          </a:p>
        </p:txBody>
      </p:sp>
    </p:spTree>
    <p:extLst>
      <p:ext uri="{BB962C8B-B14F-4D97-AF65-F5344CB8AC3E}">
        <p14:creationId xmlns:p14="http://schemas.microsoft.com/office/powerpoint/2010/main" val="1239387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0197"/>
            <a:ext cx="7772400" cy="1470025"/>
          </a:xfrm>
        </p:spPr>
        <p:txBody>
          <a:bodyPr/>
          <a:lstStyle/>
          <a:p>
            <a:r>
              <a:rPr lang="en-US" b="1" dirty="0" err="1" smtClean="0">
                <a:solidFill>
                  <a:srgbClr val="FF0000"/>
                </a:solidFill>
              </a:rPr>
              <a:t>Optimising</a:t>
            </a:r>
            <a:r>
              <a:rPr lang="en-US" b="1" dirty="0" smtClean="0">
                <a:solidFill>
                  <a:srgbClr val="FF0000"/>
                </a:solidFill>
              </a:rPr>
              <a:t> Your Personal Statement</a:t>
            </a:r>
            <a:endParaRPr lang="en-US" b="1" dirty="0">
              <a:solidFill>
                <a:srgbClr val="FF0000"/>
              </a:solidFill>
            </a:endParaRPr>
          </a:p>
        </p:txBody>
      </p:sp>
      <p:sp>
        <p:nvSpPr>
          <p:cNvPr id="3" name="Subtitle 2"/>
          <p:cNvSpPr>
            <a:spLocks noGrp="1"/>
          </p:cNvSpPr>
          <p:nvPr>
            <p:ph type="subTitle" idx="1"/>
          </p:nvPr>
        </p:nvSpPr>
        <p:spPr>
          <a:xfrm>
            <a:off x="144696" y="3886200"/>
            <a:ext cx="8778240" cy="1359100"/>
          </a:xfrm>
        </p:spPr>
        <p:txBody>
          <a:bodyPr>
            <a:noAutofit/>
          </a:bodyPr>
          <a:lstStyle/>
          <a:p>
            <a:r>
              <a:rPr lang="en-US" sz="2800" b="1" dirty="0" err="1" smtClean="0">
                <a:solidFill>
                  <a:srgbClr val="0000FF"/>
                </a:solidFill>
              </a:rPr>
              <a:t>Mr</a:t>
            </a:r>
            <a:r>
              <a:rPr lang="en-US" sz="2800" b="1" dirty="0" smtClean="0">
                <a:solidFill>
                  <a:srgbClr val="0000FF"/>
                </a:solidFill>
              </a:rPr>
              <a:t> </a:t>
            </a:r>
            <a:r>
              <a:rPr lang="en-US" sz="2800" b="1" dirty="0" err="1" smtClean="0">
                <a:solidFill>
                  <a:srgbClr val="0000FF"/>
                </a:solidFill>
              </a:rPr>
              <a:t>Zahid</a:t>
            </a:r>
            <a:r>
              <a:rPr lang="en-US" sz="2800" b="1" dirty="0" smtClean="0">
                <a:solidFill>
                  <a:srgbClr val="0000FF"/>
                </a:solidFill>
              </a:rPr>
              <a:t> Raza</a:t>
            </a:r>
          </a:p>
          <a:p>
            <a:r>
              <a:rPr lang="en-US" sz="2800" b="1" dirty="0" smtClean="0">
                <a:solidFill>
                  <a:srgbClr val="70890F"/>
                </a:solidFill>
              </a:rPr>
              <a:t>Consultant Vascular Surgeon</a:t>
            </a:r>
          </a:p>
          <a:p>
            <a:r>
              <a:rPr lang="en-US" sz="2800" b="1" dirty="0" err="1" smtClean="0">
                <a:solidFill>
                  <a:srgbClr val="70890F"/>
                </a:solidFill>
              </a:rPr>
              <a:t>MBChB</a:t>
            </a:r>
            <a:r>
              <a:rPr lang="en-US" sz="2800" b="1" dirty="0" smtClean="0">
                <a:solidFill>
                  <a:srgbClr val="70890F"/>
                </a:solidFill>
              </a:rPr>
              <a:t> Admissions, University of Edinburgh</a:t>
            </a:r>
            <a:endParaRPr lang="en-US" sz="2800" b="1" dirty="0">
              <a:solidFill>
                <a:srgbClr val="70890F"/>
              </a:solidFill>
            </a:endParaRPr>
          </a:p>
        </p:txBody>
      </p:sp>
      <p:pic>
        <p:nvPicPr>
          <p:cNvPr id="4" name="Picture 3"/>
          <p:cNvPicPr>
            <a:picLocks noChangeAspect="1"/>
          </p:cNvPicPr>
          <p:nvPr/>
        </p:nvPicPr>
        <p:blipFill>
          <a:blip r:embed="rId2">
            <a:alphaModFix amt="36000"/>
          </a:blip>
          <a:stretch>
            <a:fillRect/>
          </a:stretch>
        </p:blipFill>
        <p:spPr>
          <a:xfrm>
            <a:off x="12032" y="0"/>
            <a:ext cx="9144000" cy="6858000"/>
          </a:xfrm>
          <a:prstGeom prst="rect">
            <a:avLst/>
          </a:prstGeom>
        </p:spPr>
      </p:pic>
    </p:spTree>
    <p:extLst>
      <p:ext uri="{BB962C8B-B14F-4D97-AF65-F5344CB8AC3E}">
        <p14:creationId xmlns:p14="http://schemas.microsoft.com/office/powerpoint/2010/main" val="2798896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0970"/>
            <a:ext cx="8229600" cy="5445194"/>
          </a:xfrm>
        </p:spPr>
        <p:txBody>
          <a:bodyPr/>
          <a:lstStyle/>
          <a:p>
            <a:pPr marL="0" indent="0">
              <a:buNone/>
            </a:pPr>
            <a:r>
              <a:rPr lang="en-US" sz="2800" dirty="0" smtClean="0"/>
              <a:t>“… as I arrived in A &amp; E, the nurse gave me some painkillers and the doctor then took over and confirmed that I had broken my femur. I was impressed by her professionalism as she kept me calm whilst I was brought into the </a:t>
            </a:r>
            <a:r>
              <a:rPr lang="en-US" sz="2800" dirty="0" err="1" smtClean="0"/>
              <a:t>Orthopaedic</a:t>
            </a:r>
            <a:r>
              <a:rPr lang="en-US" sz="2800" dirty="0" smtClean="0"/>
              <a:t> ward. The doctor’s professionalism and caring attitude made me determined to follow the caring profession of medicine.”</a:t>
            </a:r>
          </a:p>
          <a:p>
            <a:pPr marL="0" indent="0">
              <a:buNone/>
            </a:pPr>
            <a:endParaRPr lang="en-US" sz="2800" dirty="0"/>
          </a:p>
          <a:p>
            <a:pPr marL="0" indent="0">
              <a:buNone/>
            </a:pPr>
            <a:r>
              <a:rPr lang="en-US" sz="2800" dirty="0" smtClean="0">
                <a:solidFill>
                  <a:srgbClr val="FF0000"/>
                </a:solidFill>
              </a:rPr>
              <a:t>What? You want to do medicine because a pretty female doctor kept you calm and diagnosed your broken bone … lets face it, you fancied her?</a:t>
            </a:r>
            <a:endParaRPr lang="en-US" sz="2800" dirty="0">
              <a:solidFill>
                <a:srgbClr val="FF0000"/>
              </a:solidFill>
            </a:endParaRPr>
          </a:p>
        </p:txBody>
      </p:sp>
    </p:spTree>
    <p:extLst>
      <p:ext uri="{BB962C8B-B14F-4D97-AF65-F5344CB8AC3E}">
        <p14:creationId xmlns:p14="http://schemas.microsoft.com/office/powerpoint/2010/main" val="272404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0542"/>
            <a:ext cx="8229600" cy="5555622"/>
          </a:xfrm>
        </p:spPr>
        <p:txBody>
          <a:bodyPr/>
          <a:lstStyle/>
          <a:p>
            <a:pPr marL="0" indent="0">
              <a:buNone/>
            </a:pPr>
            <a:r>
              <a:rPr lang="en-US" dirty="0" smtClean="0"/>
              <a:t>“I am fascinated by the science of genetics. The fact that simple deletions, translocations and inversions in the human chromosome can give rise to such variations in the phenotype has always intrigued me. I have spent my summer holidays in the Cavendish Laboratory isolating DNA from fruit flies in order to find a promoter of mutations…”</a:t>
            </a:r>
          </a:p>
          <a:p>
            <a:endParaRPr lang="en-US" dirty="0"/>
          </a:p>
          <a:p>
            <a:pPr marL="0" indent="0">
              <a:buNone/>
            </a:pPr>
            <a:r>
              <a:rPr lang="en-US" dirty="0" smtClean="0">
                <a:solidFill>
                  <a:srgbClr val="FF0000"/>
                </a:solidFill>
              </a:rPr>
              <a:t>Maybe a genetics degree would be better?</a:t>
            </a:r>
            <a:endParaRPr lang="en-US" dirty="0">
              <a:solidFill>
                <a:srgbClr val="FF0000"/>
              </a:solidFill>
            </a:endParaRPr>
          </a:p>
        </p:txBody>
      </p:sp>
    </p:spTree>
    <p:extLst>
      <p:ext uri="{BB962C8B-B14F-4D97-AF65-F5344CB8AC3E}">
        <p14:creationId xmlns:p14="http://schemas.microsoft.com/office/powerpoint/2010/main" val="215308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7694"/>
            <a:ext cx="8229600" cy="5538470"/>
          </a:xfrm>
        </p:spPr>
        <p:txBody>
          <a:bodyPr/>
          <a:lstStyle/>
          <a:p>
            <a:pPr marL="0" indent="0">
              <a:buNone/>
            </a:pPr>
            <a:r>
              <a:rPr lang="en-US" dirty="0" smtClean="0"/>
              <a:t>“…during my week with a GP, I came across several interesting cases. This included a patient with a thigh sarcoma, an abdominal aortic aneurysm, phenylketonuria and </a:t>
            </a:r>
            <a:r>
              <a:rPr lang="en-US" dirty="0" err="1" smtClean="0"/>
              <a:t>Marfans</a:t>
            </a:r>
            <a:r>
              <a:rPr lang="en-US" dirty="0" smtClean="0"/>
              <a:t> syndrome. All these patients had different needs and I was impressed how primary care gave support and advice…”</a:t>
            </a:r>
          </a:p>
          <a:p>
            <a:endParaRPr lang="en-US" dirty="0"/>
          </a:p>
          <a:p>
            <a:pPr marL="0" indent="0">
              <a:buNone/>
            </a:pPr>
            <a:r>
              <a:rPr lang="en-US" dirty="0" smtClean="0">
                <a:solidFill>
                  <a:srgbClr val="FF0000"/>
                </a:solidFill>
              </a:rPr>
              <a:t>Looks like these are the rare diseases your Daddy has seen in his whole career as a GP</a:t>
            </a:r>
          </a:p>
          <a:p>
            <a:endParaRPr lang="en-US" dirty="0"/>
          </a:p>
          <a:p>
            <a:pPr marL="0" indent="0">
              <a:buNone/>
            </a:pPr>
            <a:endParaRPr lang="en-US" dirty="0"/>
          </a:p>
        </p:txBody>
      </p:sp>
    </p:spTree>
    <p:extLst>
      <p:ext uri="{BB962C8B-B14F-4D97-AF65-F5344CB8AC3E}">
        <p14:creationId xmlns:p14="http://schemas.microsoft.com/office/powerpoint/2010/main" val="63105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Examples of ‘good’ personal statements</a:t>
            </a:r>
          </a:p>
        </p:txBody>
      </p:sp>
    </p:spTree>
    <p:extLst>
      <p:ext uri="{BB962C8B-B14F-4D97-AF65-F5344CB8AC3E}">
        <p14:creationId xmlns:p14="http://schemas.microsoft.com/office/powerpoint/2010/main" val="2828670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6685"/>
            <a:ext cx="8229600" cy="5346000"/>
          </a:xfrm>
        </p:spPr>
        <p:txBody>
          <a:bodyPr>
            <a:normAutofit/>
          </a:bodyPr>
          <a:lstStyle/>
          <a:p>
            <a:pPr marL="0" indent="0">
              <a:buNone/>
            </a:pPr>
            <a:r>
              <a:rPr lang="en-GB" dirty="0" smtClean="0"/>
              <a:t>“Choosing </a:t>
            </a:r>
            <a:r>
              <a:rPr lang="en-GB" dirty="0"/>
              <a:t>to study medicine is not a decision I have taken lightly. It isn't a career I have wanted to do since a particularly young age, nor did a life changing event prompt my choice. I have thought very long and hard before deciding to </a:t>
            </a:r>
            <a:r>
              <a:rPr lang="en-GB" dirty="0" smtClean="0"/>
              <a:t>apply”.</a:t>
            </a:r>
          </a:p>
          <a:p>
            <a:pPr marL="0" indent="0">
              <a:buNone/>
            </a:pPr>
            <a:endParaRPr lang="en-GB" dirty="0"/>
          </a:p>
          <a:p>
            <a:pPr marL="0" indent="0">
              <a:buNone/>
            </a:pPr>
            <a:r>
              <a:rPr lang="en-US" dirty="0" smtClean="0">
                <a:solidFill>
                  <a:srgbClr val="FF0000"/>
                </a:solidFill>
              </a:rPr>
              <a:t>No arresting opening statement or a desire to be a doctor since birth. Honest and down to earth.</a:t>
            </a:r>
          </a:p>
          <a:p>
            <a:pPr marL="0" indent="0">
              <a:buNone/>
            </a:pPr>
            <a:endParaRPr lang="en-GB" dirty="0"/>
          </a:p>
        </p:txBody>
      </p:sp>
    </p:spTree>
    <p:extLst>
      <p:ext uri="{BB962C8B-B14F-4D97-AF65-F5344CB8AC3E}">
        <p14:creationId xmlns:p14="http://schemas.microsoft.com/office/powerpoint/2010/main" val="20337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6030"/>
            <a:ext cx="8229600" cy="5690133"/>
          </a:xfrm>
        </p:spPr>
        <p:txBody>
          <a:bodyPr/>
          <a:lstStyle/>
          <a:p>
            <a:pPr marL="0" indent="0">
              <a:buNone/>
            </a:pPr>
            <a:r>
              <a:rPr lang="en-US" dirty="0" smtClean="0"/>
              <a:t>“…and during their journey to theatre, the emphasis </a:t>
            </a:r>
            <a:r>
              <a:rPr lang="en-US" dirty="0"/>
              <a:t>on multi-disciplinary teamwork was evident and the versatility of all healthcare staff and their ability to make collaborative team decisions was clear. The surgeon, </a:t>
            </a:r>
            <a:r>
              <a:rPr lang="en-US" dirty="0" err="1"/>
              <a:t>anaesthetist</a:t>
            </a:r>
            <a:r>
              <a:rPr lang="en-US" dirty="0"/>
              <a:t> and nursing </a:t>
            </a:r>
            <a:r>
              <a:rPr lang="en-US" dirty="0" smtClean="0"/>
              <a:t>staff all worked in unison with patient safety as their prime concern…”  </a:t>
            </a:r>
          </a:p>
          <a:p>
            <a:pPr marL="0" indent="0">
              <a:buNone/>
            </a:pPr>
            <a:endParaRPr lang="en-US" dirty="0" smtClean="0"/>
          </a:p>
          <a:p>
            <a:pPr marL="0" indent="0">
              <a:buNone/>
            </a:pPr>
            <a:r>
              <a:rPr lang="en-US" dirty="0" smtClean="0">
                <a:solidFill>
                  <a:srgbClr val="FF0000"/>
                </a:solidFill>
              </a:rPr>
              <a:t>Reflects on a patient journey to an operating theatre; how the process involves a multi team approach</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141104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0820"/>
            <a:ext cx="8229600" cy="5595343"/>
          </a:xfrm>
        </p:spPr>
        <p:txBody>
          <a:bodyPr>
            <a:normAutofit lnSpcReduction="10000"/>
          </a:bodyPr>
          <a:lstStyle/>
          <a:p>
            <a:pPr marL="0" indent="0">
              <a:buNone/>
            </a:pPr>
            <a:r>
              <a:rPr lang="en-US" dirty="0"/>
              <a:t>I have no doubts about my ambition to pursue a career in medicine. I genuinely believe that I have the academic ability and the mental drive to become one of ‘Tomorrow’s Doctors’, which, for me, would be a great privilege.</a:t>
            </a:r>
            <a:endParaRPr lang="en-GB" dirty="0"/>
          </a:p>
          <a:p>
            <a:pPr marL="0" indent="0">
              <a:buNone/>
            </a:pPr>
            <a:endParaRPr lang="en-US" dirty="0" smtClean="0"/>
          </a:p>
          <a:p>
            <a:pPr marL="0" indent="0">
              <a:buNone/>
            </a:pPr>
            <a:endParaRPr lang="en-US" dirty="0"/>
          </a:p>
          <a:p>
            <a:pPr marL="0" indent="0">
              <a:buNone/>
            </a:pPr>
            <a:r>
              <a:rPr lang="en-US" dirty="0" smtClean="0">
                <a:solidFill>
                  <a:srgbClr val="FF0000"/>
                </a:solidFill>
              </a:rPr>
              <a:t>Finishing off the personal statement which highlights their drive and determination and a subtle message that the candidate is aware of the GMC guide.</a:t>
            </a:r>
            <a:endParaRPr lang="en-GB" dirty="0" smtClean="0"/>
          </a:p>
          <a:p>
            <a:endParaRPr lang="en-US" dirty="0"/>
          </a:p>
        </p:txBody>
      </p:sp>
    </p:spTree>
    <p:extLst>
      <p:ext uri="{BB962C8B-B14F-4D97-AF65-F5344CB8AC3E}">
        <p14:creationId xmlns:p14="http://schemas.microsoft.com/office/powerpoint/2010/main" val="10271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Tips</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Don</a:t>
            </a:r>
            <a:r>
              <a:rPr lang="fr-FR" dirty="0" smtClean="0"/>
              <a:t>’</a:t>
            </a:r>
            <a:r>
              <a:rPr lang="en-US" dirty="0" smtClean="0"/>
              <a:t>t make shopping lists of what you have done</a:t>
            </a:r>
          </a:p>
          <a:p>
            <a:r>
              <a:rPr lang="en-US" dirty="0" smtClean="0"/>
              <a:t>Try to keep Churches, Mosques, Synagogues and Temples out of it</a:t>
            </a:r>
          </a:p>
          <a:p>
            <a:r>
              <a:rPr lang="en-US" dirty="0" smtClean="0"/>
              <a:t>Do your first paragraph last</a:t>
            </a:r>
          </a:p>
          <a:p>
            <a:r>
              <a:rPr lang="en-US" dirty="0" smtClean="0"/>
              <a:t>Make sure it ‘runs’ well</a:t>
            </a:r>
          </a:p>
          <a:p>
            <a:r>
              <a:rPr lang="en-US" dirty="0" smtClean="0"/>
              <a:t>You’re trying to tell the university how amazing you are without boasting about it</a:t>
            </a:r>
          </a:p>
          <a:p>
            <a:r>
              <a:rPr lang="en-US" dirty="0" smtClean="0"/>
              <a:t>If you get an interview – know EVERYTHING about what you have in your personal statement</a:t>
            </a:r>
          </a:p>
          <a:p>
            <a:endParaRPr lang="en-US" dirty="0"/>
          </a:p>
        </p:txBody>
      </p:sp>
    </p:spTree>
    <p:extLst>
      <p:ext uri="{BB962C8B-B14F-4D97-AF65-F5344CB8AC3E}">
        <p14:creationId xmlns:p14="http://schemas.microsoft.com/office/powerpoint/2010/main" val="2015002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 of other issues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There </a:t>
            </a:r>
            <a:r>
              <a:rPr lang="en-US" b="1" u="sng" dirty="0" smtClean="0"/>
              <a:t>is</a:t>
            </a:r>
            <a:r>
              <a:rPr lang="en-US" dirty="0" smtClean="0"/>
              <a:t> a quota system present</a:t>
            </a:r>
          </a:p>
          <a:p>
            <a:r>
              <a:rPr lang="en-US" dirty="0" smtClean="0"/>
              <a:t>State school versus private school</a:t>
            </a:r>
          </a:p>
          <a:p>
            <a:r>
              <a:rPr lang="en-US" dirty="0" smtClean="0"/>
              <a:t>Widening participation scheme</a:t>
            </a:r>
          </a:p>
          <a:p>
            <a:r>
              <a:rPr lang="en-US" dirty="0" smtClean="0"/>
              <a:t>‘Doctor bashing’</a:t>
            </a:r>
          </a:p>
          <a:p>
            <a:r>
              <a:rPr lang="en-US" dirty="0" smtClean="0"/>
              <a:t>Parents profession</a:t>
            </a:r>
          </a:p>
          <a:p>
            <a:r>
              <a:rPr lang="en-US" dirty="0" smtClean="0"/>
              <a:t>Parents education</a:t>
            </a:r>
          </a:p>
          <a:p>
            <a:r>
              <a:rPr lang="en-US" dirty="0" smtClean="0"/>
              <a:t>Have you been in care?</a:t>
            </a:r>
          </a:p>
          <a:p>
            <a:r>
              <a:rPr lang="en-US" dirty="0" smtClean="0"/>
              <a:t>Are you a </a:t>
            </a:r>
            <a:r>
              <a:rPr lang="en-US" dirty="0" err="1" smtClean="0"/>
              <a:t>carer</a:t>
            </a:r>
            <a:r>
              <a:rPr lang="en-US" dirty="0" smtClean="0"/>
              <a:t>?</a:t>
            </a:r>
          </a:p>
          <a:p>
            <a:r>
              <a:rPr lang="en-US" dirty="0" smtClean="0"/>
              <a:t>Criminal record?</a:t>
            </a:r>
            <a:endParaRPr lang="en-US" dirty="0"/>
          </a:p>
        </p:txBody>
      </p:sp>
      <p:pic>
        <p:nvPicPr>
          <p:cNvPr id="4" name="Picture 3"/>
          <p:cNvPicPr>
            <a:picLocks noChangeAspect="1"/>
          </p:cNvPicPr>
          <p:nvPr/>
        </p:nvPicPr>
        <p:blipFill>
          <a:blip r:embed="rId2"/>
          <a:stretch>
            <a:fillRect/>
          </a:stretch>
        </p:blipFill>
        <p:spPr>
          <a:xfrm>
            <a:off x="4954143" y="3277102"/>
            <a:ext cx="3985039" cy="3406150"/>
          </a:xfrm>
          <a:prstGeom prst="rect">
            <a:avLst/>
          </a:prstGeom>
        </p:spPr>
      </p:pic>
    </p:spTree>
    <p:extLst>
      <p:ext uri="{BB962C8B-B14F-4D97-AF65-F5344CB8AC3E}">
        <p14:creationId xmlns:p14="http://schemas.microsoft.com/office/powerpoint/2010/main" val="4226107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a:t>
            </a:r>
            <a:endParaRPr lang="en-US" dirty="0"/>
          </a:p>
        </p:txBody>
      </p:sp>
      <p:sp>
        <p:nvSpPr>
          <p:cNvPr id="3" name="Content Placeholder 2"/>
          <p:cNvSpPr>
            <a:spLocks noGrp="1"/>
          </p:cNvSpPr>
          <p:nvPr>
            <p:ph idx="1"/>
          </p:nvPr>
        </p:nvSpPr>
        <p:spPr/>
        <p:txBody>
          <a:bodyPr>
            <a:normAutofit/>
          </a:bodyPr>
          <a:lstStyle/>
          <a:p>
            <a:r>
              <a:rPr lang="en-US" dirty="0" smtClean="0"/>
              <a:t>It takes me 10 to 15 </a:t>
            </a:r>
            <a:r>
              <a:rPr lang="en-US" dirty="0" err="1" smtClean="0"/>
              <a:t>mins</a:t>
            </a:r>
            <a:r>
              <a:rPr lang="en-US" dirty="0" smtClean="0"/>
              <a:t> to ‘score’ a personal statement</a:t>
            </a:r>
          </a:p>
          <a:p>
            <a:r>
              <a:rPr lang="en-US" dirty="0" smtClean="0"/>
              <a:t>I have a batch of 25 per week</a:t>
            </a:r>
          </a:p>
          <a:p>
            <a:r>
              <a:rPr lang="en-US" dirty="0" smtClean="0"/>
              <a:t>I have to get through 200 – 300 over 2 to 3 months</a:t>
            </a:r>
          </a:p>
          <a:p>
            <a:r>
              <a:rPr lang="en-US" dirty="0" smtClean="0"/>
              <a:t>Its quite laborious until an interesting candidate crops up</a:t>
            </a:r>
          </a:p>
          <a:p>
            <a:r>
              <a:rPr lang="en-US" dirty="0" smtClean="0"/>
              <a:t>Make sure you stand out!</a:t>
            </a:r>
          </a:p>
          <a:p>
            <a:endParaRPr lang="en-US" dirty="0" smtClean="0"/>
          </a:p>
          <a:p>
            <a:endParaRPr lang="en-US" dirty="0" smtClean="0"/>
          </a:p>
          <a:p>
            <a:endParaRPr lang="en-US" dirty="0"/>
          </a:p>
        </p:txBody>
      </p:sp>
    </p:spTree>
    <p:extLst>
      <p:ext uri="{BB962C8B-B14F-4D97-AF65-F5344CB8AC3E}">
        <p14:creationId xmlns:p14="http://schemas.microsoft.com/office/powerpoint/2010/main" val="204757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3999" cy="6857999"/>
          </a:xfrm>
          <a:prstGeom prst="rect">
            <a:avLst/>
          </a:prstGeom>
        </p:spPr>
      </p:pic>
    </p:spTree>
    <p:extLst>
      <p:ext uri="{BB962C8B-B14F-4D97-AF65-F5344CB8AC3E}">
        <p14:creationId xmlns:p14="http://schemas.microsoft.com/office/powerpoint/2010/main" val="1954106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0255"/>
            <a:ext cx="8229600" cy="962921"/>
          </a:xfrm>
        </p:spPr>
        <p:txBody>
          <a:bodyPr>
            <a:noAutofit/>
          </a:bodyPr>
          <a:lstStyle/>
          <a:p>
            <a:r>
              <a:rPr lang="en-US" sz="8800" b="1" dirty="0" smtClean="0">
                <a:solidFill>
                  <a:srgbClr val="FF0000"/>
                </a:solidFill>
              </a:rPr>
              <a:t>Good Luck</a:t>
            </a:r>
            <a:endParaRPr lang="en-US" sz="8800" b="1" dirty="0">
              <a:solidFill>
                <a:srgbClr val="FF0000"/>
              </a:solidFill>
            </a:endParaRPr>
          </a:p>
        </p:txBody>
      </p:sp>
    </p:spTree>
    <p:extLst>
      <p:ext uri="{BB962C8B-B14F-4D97-AF65-F5344CB8AC3E}">
        <p14:creationId xmlns:p14="http://schemas.microsoft.com/office/powerpoint/2010/main" val="372478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personal statement?</a:t>
            </a:r>
            <a:endParaRPr lang="en-US" dirty="0"/>
          </a:p>
        </p:txBody>
      </p:sp>
      <p:sp>
        <p:nvSpPr>
          <p:cNvPr id="3" name="Content Placeholder 2"/>
          <p:cNvSpPr>
            <a:spLocks noGrp="1"/>
          </p:cNvSpPr>
          <p:nvPr>
            <p:ph idx="1"/>
          </p:nvPr>
        </p:nvSpPr>
        <p:spPr>
          <a:xfrm>
            <a:off x="457200" y="2560552"/>
            <a:ext cx="8229600" cy="3635269"/>
          </a:xfrm>
        </p:spPr>
        <p:txBody>
          <a:bodyPr>
            <a:normAutofit/>
          </a:bodyPr>
          <a:lstStyle/>
          <a:p>
            <a:r>
              <a:rPr lang="en-US" sz="2800" dirty="0" smtClean="0">
                <a:solidFill>
                  <a:srgbClr val="FF0000"/>
                </a:solidFill>
              </a:rPr>
              <a:t>Overview of the applicant</a:t>
            </a:r>
          </a:p>
          <a:p>
            <a:r>
              <a:rPr lang="en-US" sz="2800" dirty="0" smtClean="0">
                <a:solidFill>
                  <a:srgbClr val="FF0000"/>
                </a:solidFill>
              </a:rPr>
              <a:t>Sell yourself on paper</a:t>
            </a:r>
          </a:p>
          <a:p>
            <a:r>
              <a:rPr lang="en-US" sz="2800" dirty="0" smtClean="0"/>
              <a:t>Will he/she make a good doctor?</a:t>
            </a:r>
          </a:p>
          <a:p>
            <a:r>
              <a:rPr lang="en-US" sz="2800" dirty="0" smtClean="0"/>
              <a:t>Does he/she have adequate insight?</a:t>
            </a:r>
          </a:p>
          <a:p>
            <a:r>
              <a:rPr lang="en-US" sz="2800" dirty="0" smtClean="0"/>
              <a:t>What non-academic qualities does the applicant have?</a:t>
            </a:r>
          </a:p>
          <a:p>
            <a:r>
              <a:rPr lang="en-US" sz="2800" dirty="0" smtClean="0"/>
              <a:t>Will the applicant manage to complete their degree?</a:t>
            </a:r>
            <a:endParaRPr lang="en-US" sz="2800" dirty="0"/>
          </a:p>
        </p:txBody>
      </p:sp>
      <p:pic>
        <p:nvPicPr>
          <p:cNvPr id="4" name="Picture 3"/>
          <p:cNvPicPr>
            <a:picLocks noChangeAspect="1"/>
          </p:cNvPicPr>
          <p:nvPr/>
        </p:nvPicPr>
        <p:blipFill>
          <a:blip r:embed="rId2"/>
          <a:stretch>
            <a:fillRect/>
          </a:stretch>
        </p:blipFill>
        <p:spPr>
          <a:xfrm>
            <a:off x="5645227" y="1417638"/>
            <a:ext cx="3351812" cy="2092179"/>
          </a:xfrm>
          <a:prstGeom prst="rect">
            <a:avLst/>
          </a:prstGeom>
        </p:spPr>
      </p:pic>
    </p:spTree>
    <p:extLst>
      <p:ext uri="{BB962C8B-B14F-4D97-AF65-F5344CB8AC3E}">
        <p14:creationId xmlns:p14="http://schemas.microsoft.com/office/powerpoint/2010/main" val="397189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13827" cy="1143000"/>
          </a:xfrm>
        </p:spPr>
        <p:txBody>
          <a:bodyPr>
            <a:normAutofit fontScale="90000"/>
          </a:bodyPr>
          <a:lstStyle/>
          <a:p>
            <a:r>
              <a:rPr lang="en-US" dirty="0" smtClean="0">
                <a:solidFill>
                  <a:srgbClr val="FF0000"/>
                </a:solidFill>
              </a:rPr>
              <a:t>Writing your personal statement</a:t>
            </a:r>
            <a:endParaRPr lang="en-US" dirty="0">
              <a:solidFill>
                <a:srgbClr val="FF0000"/>
              </a:solidFill>
            </a:endParaRPr>
          </a:p>
        </p:txBody>
      </p:sp>
      <p:sp>
        <p:nvSpPr>
          <p:cNvPr id="3" name="Content Placeholder 2"/>
          <p:cNvSpPr>
            <a:spLocks noGrp="1"/>
          </p:cNvSpPr>
          <p:nvPr>
            <p:ph idx="1"/>
          </p:nvPr>
        </p:nvSpPr>
        <p:spPr>
          <a:xfrm>
            <a:off x="457200" y="1925481"/>
            <a:ext cx="8229600" cy="4525963"/>
          </a:xfrm>
        </p:spPr>
        <p:txBody>
          <a:bodyPr>
            <a:normAutofit/>
          </a:bodyPr>
          <a:lstStyle/>
          <a:p>
            <a:r>
              <a:rPr lang="en-US" sz="2800" dirty="0" smtClean="0"/>
              <a:t>Stay focused</a:t>
            </a:r>
          </a:p>
          <a:p>
            <a:r>
              <a:rPr lang="en-US" sz="2800" dirty="0" smtClean="0"/>
              <a:t>Keep it simple</a:t>
            </a:r>
          </a:p>
          <a:p>
            <a:r>
              <a:rPr lang="en-US" sz="2800" dirty="0" smtClean="0"/>
              <a:t>Only mention things you have done</a:t>
            </a:r>
          </a:p>
          <a:p>
            <a:r>
              <a:rPr lang="en-US" sz="2800" dirty="0" smtClean="0"/>
              <a:t>Keep it relevant for Medical School application</a:t>
            </a:r>
          </a:p>
          <a:p>
            <a:r>
              <a:rPr lang="en-US" sz="2800" dirty="0" smtClean="0"/>
              <a:t>Don’t break the rules</a:t>
            </a:r>
          </a:p>
          <a:p>
            <a:r>
              <a:rPr lang="en-US" sz="2800" dirty="0" smtClean="0"/>
              <a:t>Mention your unique angle</a:t>
            </a:r>
          </a:p>
          <a:p>
            <a:r>
              <a:rPr lang="en-US" sz="2800" dirty="0" smtClean="0"/>
              <a:t>Don</a:t>
            </a:r>
            <a:r>
              <a:rPr lang="fr-FR" sz="2800" dirty="0" smtClean="0"/>
              <a:t>’</a:t>
            </a:r>
            <a:r>
              <a:rPr lang="en-US" sz="2800" dirty="0" smtClean="0"/>
              <a:t>t overdo it and be truthful</a:t>
            </a:r>
          </a:p>
          <a:p>
            <a:r>
              <a:rPr lang="en-US" sz="2800" dirty="0" smtClean="0"/>
              <a:t>Get others (medical students, doctors) to go over it</a:t>
            </a:r>
            <a:endParaRPr lang="en-US" sz="2800" dirty="0"/>
          </a:p>
        </p:txBody>
      </p:sp>
      <p:pic>
        <p:nvPicPr>
          <p:cNvPr id="4" name="Picture 3"/>
          <p:cNvPicPr>
            <a:picLocks noChangeAspect="1"/>
          </p:cNvPicPr>
          <p:nvPr/>
        </p:nvPicPr>
        <p:blipFill>
          <a:blip r:embed="rId2"/>
          <a:stretch>
            <a:fillRect/>
          </a:stretch>
        </p:blipFill>
        <p:spPr>
          <a:xfrm>
            <a:off x="5071027" y="142529"/>
            <a:ext cx="3848100" cy="2273300"/>
          </a:xfrm>
          <a:prstGeom prst="rect">
            <a:avLst/>
          </a:prstGeom>
        </p:spPr>
      </p:pic>
    </p:spTree>
    <p:extLst>
      <p:ext uri="{BB962C8B-B14F-4D97-AF65-F5344CB8AC3E}">
        <p14:creationId xmlns:p14="http://schemas.microsoft.com/office/powerpoint/2010/main" val="3053642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FF0000"/>
                </a:solidFill>
              </a:rPr>
              <a:t>What does everyone have in their Personal Statement?</a:t>
            </a:r>
            <a:br>
              <a:rPr lang="en-US" sz="3200" dirty="0" smtClean="0">
                <a:solidFill>
                  <a:srgbClr val="FF0000"/>
                </a:solidFill>
              </a:rPr>
            </a:br>
            <a:r>
              <a:rPr lang="en-US" sz="3200" dirty="0" smtClean="0">
                <a:solidFill>
                  <a:srgbClr val="3366FF"/>
                </a:solidFill>
              </a:rPr>
              <a:t>(the boring bits)</a:t>
            </a:r>
            <a:endParaRPr lang="en-US" sz="3200" dirty="0">
              <a:solidFill>
                <a:srgbClr val="3366FF"/>
              </a:solidFill>
            </a:endParaRPr>
          </a:p>
        </p:txBody>
      </p:sp>
      <p:sp>
        <p:nvSpPr>
          <p:cNvPr id="3" name="Content Placeholder 2"/>
          <p:cNvSpPr>
            <a:spLocks noGrp="1"/>
          </p:cNvSpPr>
          <p:nvPr>
            <p:ph idx="1"/>
          </p:nvPr>
        </p:nvSpPr>
        <p:spPr/>
        <p:txBody>
          <a:bodyPr>
            <a:normAutofit fontScale="92500" lnSpcReduction="20000"/>
          </a:bodyPr>
          <a:lstStyle/>
          <a:p>
            <a:r>
              <a:rPr lang="en-US" sz="2400" dirty="0" smtClean="0"/>
              <a:t>Duke of Edinburgh award</a:t>
            </a:r>
          </a:p>
          <a:p>
            <a:r>
              <a:rPr lang="en-US" sz="2400" dirty="0" smtClean="0"/>
              <a:t>Working in a care home</a:t>
            </a:r>
          </a:p>
          <a:p>
            <a:r>
              <a:rPr lang="en-US" sz="2400" dirty="0" smtClean="0"/>
              <a:t>Working for a charity</a:t>
            </a:r>
          </a:p>
          <a:p>
            <a:r>
              <a:rPr lang="en-US" sz="2400" dirty="0" smtClean="0"/>
              <a:t>Watched ER, </a:t>
            </a:r>
            <a:r>
              <a:rPr lang="en-US" sz="2400" dirty="0" err="1" smtClean="0"/>
              <a:t>Holby</a:t>
            </a:r>
            <a:r>
              <a:rPr lang="en-US" sz="2400" dirty="0" smtClean="0"/>
              <a:t> City (or worse have a box set)</a:t>
            </a:r>
          </a:p>
          <a:p>
            <a:r>
              <a:rPr lang="en-US" sz="2400" dirty="0" smtClean="0"/>
              <a:t>Went abroad </a:t>
            </a:r>
          </a:p>
          <a:p>
            <a:r>
              <a:rPr lang="en-US" sz="2400" dirty="0" smtClean="0"/>
              <a:t>Play a musical instrument/sport</a:t>
            </a:r>
          </a:p>
          <a:p>
            <a:r>
              <a:rPr lang="en-US" sz="2400" dirty="0" smtClean="0"/>
              <a:t>Personal Bits:	</a:t>
            </a:r>
          </a:p>
          <a:p>
            <a:pPr marL="0" indent="0">
              <a:buNone/>
            </a:pPr>
            <a:r>
              <a:rPr lang="en-US" sz="2400" dirty="0"/>
              <a:t>	</a:t>
            </a:r>
            <a:r>
              <a:rPr lang="en-US" sz="2400" dirty="0" smtClean="0"/>
              <a:t>	Broke a bone </a:t>
            </a:r>
          </a:p>
          <a:p>
            <a:pPr marL="0" indent="0">
              <a:buNone/>
            </a:pPr>
            <a:r>
              <a:rPr lang="en-US" sz="2400" dirty="0"/>
              <a:t>	</a:t>
            </a:r>
            <a:r>
              <a:rPr lang="en-US" sz="2400" dirty="0" smtClean="0"/>
              <a:t>	Had an operation									</a:t>
            </a:r>
          </a:p>
          <a:p>
            <a:pPr marL="0" indent="0">
              <a:buNone/>
            </a:pPr>
            <a:r>
              <a:rPr lang="en-US" sz="2400" dirty="0"/>
              <a:t>	</a:t>
            </a:r>
            <a:r>
              <a:rPr lang="en-US" sz="2400" dirty="0" smtClean="0"/>
              <a:t>	Have a sibling with a chronic disease</a:t>
            </a:r>
          </a:p>
          <a:p>
            <a:pPr marL="0" indent="0">
              <a:buNone/>
            </a:pPr>
            <a:r>
              <a:rPr lang="en-US" sz="2400" dirty="0"/>
              <a:t>	</a:t>
            </a:r>
            <a:r>
              <a:rPr lang="en-US" sz="2400" dirty="0" smtClean="0"/>
              <a:t>	You have a chronic disease</a:t>
            </a:r>
          </a:p>
          <a:p>
            <a:pPr marL="0" indent="0">
              <a:buNone/>
            </a:pPr>
            <a:r>
              <a:rPr lang="en-US" sz="2400" dirty="0"/>
              <a:t>	</a:t>
            </a:r>
            <a:r>
              <a:rPr lang="en-US" sz="2400" dirty="0" smtClean="0"/>
              <a:t>	Granny died</a:t>
            </a:r>
          </a:p>
          <a:p>
            <a:pPr marL="0" indent="0">
              <a:buNone/>
            </a:pPr>
            <a:r>
              <a:rPr lang="en-US" sz="2400" dirty="0"/>
              <a:t>	</a:t>
            </a:r>
            <a:r>
              <a:rPr lang="en-US" sz="2400" dirty="0" smtClean="0"/>
              <a:t>	Saved </a:t>
            </a:r>
            <a:r>
              <a:rPr lang="en-US" sz="2400" dirty="0" err="1" smtClean="0"/>
              <a:t>someones</a:t>
            </a:r>
            <a:r>
              <a:rPr lang="en-US" sz="2400" dirty="0" smtClean="0"/>
              <a:t> life at Tesco</a:t>
            </a:r>
            <a:endParaRPr lang="en-US" sz="2400" dirty="0"/>
          </a:p>
        </p:txBody>
      </p:sp>
    </p:spTree>
    <p:extLst>
      <p:ext uri="{BB962C8B-B14F-4D97-AF65-F5344CB8AC3E}">
        <p14:creationId xmlns:p14="http://schemas.microsoft.com/office/powerpoint/2010/main" val="142436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very few people have in their Personal Statement?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0000"/>
                </a:solidFill>
              </a:rPr>
              <a:t>Evidence of communication skills</a:t>
            </a:r>
          </a:p>
          <a:p>
            <a:r>
              <a:rPr lang="en-US" dirty="0" smtClean="0">
                <a:solidFill>
                  <a:srgbClr val="008000"/>
                </a:solidFill>
              </a:rPr>
              <a:t>Appreciating the </a:t>
            </a:r>
            <a:r>
              <a:rPr lang="en-US" dirty="0" err="1" smtClean="0">
                <a:solidFill>
                  <a:srgbClr val="008000"/>
                </a:solidFill>
              </a:rPr>
              <a:t>multidiciplinary</a:t>
            </a:r>
            <a:r>
              <a:rPr lang="en-US" dirty="0" smtClean="0">
                <a:solidFill>
                  <a:srgbClr val="008000"/>
                </a:solidFill>
              </a:rPr>
              <a:t> team</a:t>
            </a:r>
          </a:p>
          <a:p>
            <a:r>
              <a:rPr lang="en-US" dirty="0" smtClean="0">
                <a:solidFill>
                  <a:srgbClr val="0000FF"/>
                </a:solidFill>
              </a:rPr>
              <a:t>Reflection</a:t>
            </a:r>
          </a:p>
          <a:p>
            <a:r>
              <a:rPr lang="en-US" dirty="0" smtClean="0">
                <a:solidFill>
                  <a:schemeClr val="accent4">
                    <a:lumMod val="75000"/>
                  </a:schemeClr>
                </a:solidFill>
              </a:rPr>
              <a:t>Commitment to lifelong learning and intense work</a:t>
            </a:r>
          </a:p>
          <a:p>
            <a:r>
              <a:rPr lang="en-US" dirty="0" smtClean="0">
                <a:solidFill>
                  <a:srgbClr val="800000"/>
                </a:solidFill>
              </a:rPr>
              <a:t>Humility and a sense of pride in the caring professions</a:t>
            </a:r>
          </a:p>
          <a:p>
            <a:r>
              <a:rPr lang="en-US" dirty="0" smtClean="0">
                <a:solidFill>
                  <a:schemeClr val="accent6">
                    <a:lumMod val="75000"/>
                  </a:schemeClr>
                </a:solidFill>
              </a:rPr>
              <a:t>Intellectual curiosity</a:t>
            </a:r>
          </a:p>
          <a:p>
            <a:r>
              <a:rPr lang="en-US" dirty="0" smtClean="0">
                <a:solidFill>
                  <a:srgbClr val="04F611"/>
                </a:solidFill>
              </a:rPr>
              <a:t>Background reading (GMC, Ethics, Student BMJ)</a:t>
            </a:r>
            <a:endParaRPr lang="en-US" dirty="0">
              <a:solidFill>
                <a:srgbClr val="04F611"/>
              </a:solidFill>
            </a:endParaRPr>
          </a:p>
        </p:txBody>
      </p:sp>
    </p:spTree>
    <p:extLst>
      <p:ext uri="{BB962C8B-B14F-4D97-AF65-F5344CB8AC3E}">
        <p14:creationId xmlns:p14="http://schemas.microsoft.com/office/powerpoint/2010/main" val="388229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What must I do to score in the Personal Statement?</a:t>
            </a:r>
            <a:endParaRPr lang="en-US" dirty="0">
              <a:solidFill>
                <a:srgbClr val="FF0000"/>
              </a:solidFill>
            </a:endParaRPr>
          </a:p>
        </p:txBody>
      </p:sp>
      <p:sp>
        <p:nvSpPr>
          <p:cNvPr id="3" name="Content Placeholder 2"/>
          <p:cNvSpPr>
            <a:spLocks noGrp="1"/>
          </p:cNvSpPr>
          <p:nvPr>
            <p:ph idx="1"/>
          </p:nvPr>
        </p:nvSpPr>
        <p:spPr/>
        <p:txBody>
          <a:bodyPr>
            <a:noAutofit/>
          </a:bodyPr>
          <a:lstStyle/>
          <a:p>
            <a:r>
              <a:rPr lang="en-US" sz="2800" dirty="0" smtClean="0"/>
              <a:t>The marking scheme is split</a:t>
            </a:r>
          </a:p>
          <a:p>
            <a:pPr marL="0" indent="0">
              <a:buNone/>
            </a:pPr>
            <a:r>
              <a:rPr lang="en-US" sz="2800" dirty="0"/>
              <a:t>	</a:t>
            </a:r>
            <a:r>
              <a:rPr lang="en-US" sz="2800" dirty="0" smtClean="0"/>
              <a:t>			1. Personal Qualities</a:t>
            </a:r>
          </a:p>
          <a:p>
            <a:pPr marL="0" indent="0">
              <a:buNone/>
            </a:pPr>
            <a:r>
              <a:rPr lang="en-US" sz="2800" dirty="0"/>
              <a:t>	</a:t>
            </a:r>
            <a:r>
              <a:rPr lang="en-US" sz="2800" dirty="0" smtClean="0"/>
              <a:t>			2. Insight &amp; Career Exploration</a:t>
            </a:r>
          </a:p>
          <a:p>
            <a:pPr marL="0" indent="0">
              <a:buNone/>
            </a:pPr>
            <a:r>
              <a:rPr lang="en-US" sz="2800" dirty="0"/>
              <a:t>	</a:t>
            </a:r>
            <a:r>
              <a:rPr lang="en-US" sz="2800" dirty="0" smtClean="0"/>
              <a:t>			3. Non Academic Activities</a:t>
            </a:r>
          </a:p>
          <a:p>
            <a:r>
              <a:rPr lang="en-US" sz="2800" dirty="0" smtClean="0"/>
              <a:t>You need to score in all three domains</a:t>
            </a:r>
          </a:p>
          <a:p>
            <a:r>
              <a:rPr lang="en-US" sz="2800" dirty="0" smtClean="0"/>
              <a:t>10% of applicants get full marks</a:t>
            </a:r>
          </a:p>
          <a:p>
            <a:r>
              <a:rPr lang="en-US" sz="2800" dirty="0" smtClean="0"/>
              <a:t>Marks will vary from 0 to 12 (Edinburgh)</a:t>
            </a:r>
          </a:p>
          <a:p>
            <a:r>
              <a:rPr lang="en-US" sz="2800" dirty="0" smtClean="0"/>
              <a:t>Each reviewer allocates up to 6 marks</a:t>
            </a:r>
          </a:p>
          <a:p>
            <a:r>
              <a:rPr lang="en-US" sz="2800" dirty="0" smtClean="0"/>
              <a:t>Large discrepancy between reviewers – 3</a:t>
            </a:r>
            <a:r>
              <a:rPr lang="en-US" sz="2800" baseline="30000" dirty="0" smtClean="0"/>
              <a:t>rd</a:t>
            </a:r>
            <a:r>
              <a:rPr lang="en-US" sz="2800" dirty="0" smtClean="0"/>
              <a:t> reviewer</a:t>
            </a:r>
            <a:endParaRPr lang="en-US" sz="2800" dirty="0"/>
          </a:p>
        </p:txBody>
      </p:sp>
    </p:spTree>
    <p:extLst>
      <p:ext uri="{BB962C8B-B14F-4D97-AF65-F5344CB8AC3E}">
        <p14:creationId xmlns:p14="http://schemas.microsoft.com/office/powerpoint/2010/main" val="2539590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solidFill>
                  <a:srgbClr val="FF0000"/>
                </a:solidFill>
              </a:rPr>
              <a:t>Examples of Personal Statements</a:t>
            </a:r>
            <a:endParaRPr lang="en-US" dirty="0"/>
          </a:p>
        </p:txBody>
      </p:sp>
    </p:spTree>
    <p:extLst>
      <p:ext uri="{BB962C8B-B14F-4D97-AF65-F5344CB8AC3E}">
        <p14:creationId xmlns:p14="http://schemas.microsoft.com/office/powerpoint/2010/main" val="492359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and several times a week I play football, basketball, rugby and squash. I am also a grade 8 in piano and grade 7 in singing. I enjoy travelling, photography and in my spare time, play the guitar and drums…”</a:t>
            </a:r>
          </a:p>
          <a:p>
            <a:pPr marL="0" indent="0">
              <a:buNone/>
            </a:pPr>
            <a:endParaRPr lang="en-US" dirty="0" smtClean="0"/>
          </a:p>
          <a:p>
            <a:pPr marL="0" indent="0">
              <a:buNone/>
            </a:pPr>
            <a:r>
              <a:rPr lang="en-US" dirty="0" smtClean="0">
                <a:solidFill>
                  <a:srgbClr val="FF0000"/>
                </a:solidFill>
              </a:rPr>
              <a:t>Does this person actually have time to study Medicine?</a:t>
            </a:r>
            <a:endParaRPr lang="en-US" dirty="0">
              <a:solidFill>
                <a:srgbClr val="FF0000"/>
              </a:solidFill>
            </a:endParaRPr>
          </a:p>
        </p:txBody>
      </p:sp>
    </p:spTree>
    <p:extLst>
      <p:ext uri="{BB962C8B-B14F-4D97-AF65-F5344CB8AC3E}">
        <p14:creationId xmlns:p14="http://schemas.microsoft.com/office/powerpoint/2010/main" val="234161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949</TotalTime>
  <Words>894</Words>
  <Application>Microsoft Macintosh PowerPoint</Application>
  <PresentationFormat>On-screen Show (4:3)</PresentationFormat>
  <Paragraphs>101</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Arial</vt:lpstr>
      <vt:lpstr>Office Theme</vt:lpstr>
      <vt:lpstr>Optimising Your Personal Statement</vt:lpstr>
      <vt:lpstr>PowerPoint Presentation</vt:lpstr>
      <vt:lpstr>Why a personal statement?</vt:lpstr>
      <vt:lpstr>Writing your personal statement</vt:lpstr>
      <vt:lpstr>What does everyone have in their Personal Statement? (the boring bits)</vt:lpstr>
      <vt:lpstr>What do very few people have in their Personal Statement?</vt:lpstr>
      <vt:lpstr>What must I do to score in the Personal Statement?</vt:lpstr>
      <vt:lpstr>Examples of Personal Statements</vt:lpstr>
      <vt:lpstr>PowerPoint Presentation</vt:lpstr>
      <vt:lpstr>PowerPoint Presentation</vt:lpstr>
      <vt:lpstr>PowerPoint Presentation</vt:lpstr>
      <vt:lpstr>PowerPoint Presentation</vt:lpstr>
      <vt:lpstr>Examples of ‘good’ personal statements</vt:lpstr>
      <vt:lpstr>PowerPoint Presentation</vt:lpstr>
      <vt:lpstr>PowerPoint Presentation</vt:lpstr>
      <vt:lpstr>PowerPoint Presentation</vt:lpstr>
      <vt:lpstr>Tips</vt:lpstr>
      <vt:lpstr>Awareness of other issues</vt:lpstr>
      <vt:lpstr>Finally…</vt:lpstr>
      <vt:lpstr>Good Luck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Optimising Your Personal Statement</dc:title>
  <dc:creator>Kamran Raza</dc:creator>
  <cp:lastModifiedBy>Microsoft Office User</cp:lastModifiedBy>
  <cp:revision>29</cp:revision>
  <dcterms:created xsi:type="dcterms:W3CDTF">2015-07-21T11:46:49Z</dcterms:created>
  <dcterms:modified xsi:type="dcterms:W3CDTF">2016-06-18T00:41:22Z</dcterms:modified>
</cp:coreProperties>
</file>