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60" r:id="rId4"/>
    <p:sldId id="262" r:id="rId5"/>
    <p:sldId id="263" r:id="rId6"/>
    <p:sldId id="266" r:id="rId7"/>
    <p:sldId id="277" r:id="rId8"/>
    <p:sldId id="267" r:id="rId9"/>
    <p:sldId id="268" r:id="rId10"/>
    <p:sldId id="269" r:id="rId11"/>
    <p:sldId id="270" r:id="rId12"/>
    <p:sldId id="274" r:id="rId13"/>
    <p:sldId id="278" r:id="rId14"/>
    <p:sldId id="275" r:id="rId15"/>
    <p:sldId id="276" r:id="rId16"/>
    <p:sldId id="264" r:id="rId17"/>
    <p:sldId id="265" r:id="rId18"/>
    <p:sldId id="257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B00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UKCAT</a:t>
            </a:r>
            <a:r>
              <a:rPr lang="en-US" baseline="0"/>
              <a:t> Score 2010-2016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spPr>
            <a:ln w="34925" cap="rnd">
              <a:solidFill>
                <a:srgbClr val="A27B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2489</c:v>
                </c:pt>
                <c:pt idx="1">
                  <c:v>2475</c:v>
                </c:pt>
                <c:pt idx="2">
                  <c:v>2515</c:v>
                </c:pt>
                <c:pt idx="3">
                  <c:v>2643</c:v>
                </c:pt>
                <c:pt idx="4">
                  <c:v>2505</c:v>
                </c:pt>
                <c:pt idx="5">
                  <c:v>2531</c:v>
                </c:pt>
                <c:pt idx="6">
                  <c:v>2366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EB-4F9C-9AC7-FA210645D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254320"/>
        <c:axId val="282250712"/>
      </c:lineChart>
      <c:catAx>
        <c:axId val="28225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250712"/>
        <c:crosses val="autoZero"/>
        <c:auto val="1"/>
        <c:lblAlgn val="ctr"/>
        <c:lblOffset val="100"/>
        <c:noMultiLvlLbl val="0"/>
      </c:catAx>
      <c:valAx>
        <c:axId val="28225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25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D294A-757D-408A-A8BC-A88F06012A87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B2ABD-238F-4458-B55A-6E1FC50C6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2ABD-238F-4458-B55A-6E1FC50C65D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9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6/23/2017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0130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How I Got Into Medical School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59726" y="4452909"/>
            <a:ext cx="3178004" cy="149176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/>
              <a:t>Kamran Raza</a:t>
            </a:r>
          </a:p>
          <a:p>
            <a:pPr marL="36576" indent="0">
              <a:buNone/>
            </a:pPr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Year</a:t>
            </a:r>
          </a:p>
          <a:p>
            <a:pPr marL="36576" indent="0">
              <a:buNone/>
            </a:pPr>
            <a:r>
              <a:rPr lang="en-US" sz="2400" dirty="0"/>
              <a:t>University of Glasgow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4" b="92590" l="923" r="99077"/>
                    </a14:imgEffect>
                  </a14:imgLayer>
                </a14:imgProps>
              </a:ext>
            </a:extLst>
          </a:blip>
          <a:srcRect b="6877"/>
          <a:stretch/>
        </p:blipFill>
        <p:spPr>
          <a:xfrm>
            <a:off x="770129" y="1995978"/>
            <a:ext cx="3743937" cy="37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0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53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What I Did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53" y="1600200"/>
            <a:ext cx="7467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Asked for feedback</a:t>
            </a:r>
          </a:p>
          <a:p>
            <a:endParaRPr lang="en-US" dirty="0"/>
          </a:p>
          <a:p>
            <a:r>
              <a:rPr lang="en-US" dirty="0"/>
              <a:t>Finished my advanced highers</a:t>
            </a:r>
          </a:p>
          <a:p>
            <a:endParaRPr lang="en-US" dirty="0"/>
          </a:p>
          <a:p>
            <a:r>
              <a:rPr lang="en-US" dirty="0"/>
              <a:t>Volunteered in Ghana</a:t>
            </a:r>
          </a:p>
          <a:p>
            <a:endParaRPr lang="en-US" dirty="0"/>
          </a:p>
          <a:p>
            <a:r>
              <a:rPr lang="en-US" dirty="0"/>
              <a:t>Volunteer at medical courses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Fundraising for charity</a:t>
            </a:r>
          </a:p>
          <a:p>
            <a:endParaRPr lang="en-US" dirty="0"/>
          </a:p>
          <a:p>
            <a:r>
              <a:rPr lang="en-US" dirty="0"/>
              <a:t>Work experience in medical research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Got a job as a healthcare assistant</a:t>
            </a:r>
          </a:p>
          <a:p>
            <a:endParaRPr lang="en-US" dirty="0"/>
          </a:p>
          <a:p>
            <a:r>
              <a:rPr lang="en-US" dirty="0"/>
              <a:t>Contacted universities about marking process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4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761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Second Attempt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61" y="1600200"/>
            <a:ext cx="7467600" cy="4525963"/>
          </a:xfrm>
        </p:spPr>
        <p:txBody>
          <a:bodyPr/>
          <a:lstStyle/>
          <a:p>
            <a:r>
              <a:rPr lang="en-US" dirty="0"/>
              <a:t>BBC at advanced higher</a:t>
            </a:r>
          </a:p>
          <a:p>
            <a:endParaRPr lang="en-US" dirty="0"/>
          </a:p>
          <a:p>
            <a:r>
              <a:rPr lang="en-US" dirty="0"/>
              <a:t>2700 UKCAT score (Average 675)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Better awareness are preparation</a:t>
            </a:r>
          </a:p>
        </p:txBody>
      </p:sp>
    </p:spTree>
    <p:extLst>
      <p:ext uri="{BB962C8B-B14F-4D97-AF65-F5344CB8AC3E}">
        <p14:creationId xmlns:p14="http://schemas.microsoft.com/office/powerpoint/2010/main" val="86300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45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Application (Round Two)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945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Aberdeen </a:t>
            </a:r>
          </a:p>
          <a:p>
            <a:endParaRPr lang="en-US" dirty="0"/>
          </a:p>
          <a:p>
            <a:r>
              <a:rPr lang="en-US" dirty="0"/>
              <a:t>Dundee </a:t>
            </a:r>
          </a:p>
          <a:p>
            <a:endParaRPr lang="en-US" dirty="0"/>
          </a:p>
          <a:p>
            <a:r>
              <a:rPr lang="en-US" dirty="0"/>
              <a:t>St Andrews </a:t>
            </a:r>
          </a:p>
          <a:p>
            <a:endParaRPr lang="en-US" dirty="0"/>
          </a:p>
          <a:p>
            <a:r>
              <a:rPr lang="en-US" dirty="0"/>
              <a:t>Glasgow </a:t>
            </a:r>
          </a:p>
          <a:p>
            <a:endParaRPr lang="en-US" dirty="0"/>
          </a:p>
          <a:p>
            <a:r>
              <a:rPr lang="en-US" dirty="0"/>
              <a:t>Dundee (Dentistry) </a:t>
            </a:r>
          </a:p>
        </p:txBody>
      </p:sp>
    </p:spTree>
    <p:extLst>
      <p:ext uri="{BB962C8B-B14F-4D97-AF65-F5344CB8AC3E}">
        <p14:creationId xmlns:p14="http://schemas.microsoft.com/office/powerpoint/2010/main" val="160188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45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945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Aberdeen - </a:t>
            </a:r>
            <a:r>
              <a:rPr lang="en-US" dirty="0">
                <a:solidFill>
                  <a:srgbClr val="FF0000"/>
                </a:solidFill>
              </a:rPr>
              <a:t>REJECTION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Dundee - </a:t>
            </a:r>
            <a:r>
              <a:rPr lang="en-US" dirty="0">
                <a:solidFill>
                  <a:srgbClr val="FF0000"/>
                </a:solidFill>
              </a:rPr>
              <a:t>REJECTION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St Andrews - </a:t>
            </a:r>
            <a:r>
              <a:rPr lang="en-US" dirty="0">
                <a:solidFill>
                  <a:srgbClr val="FF0000"/>
                </a:solidFill>
              </a:rPr>
              <a:t>REJECTION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Glasgow - </a:t>
            </a:r>
            <a:r>
              <a:rPr lang="en-US" dirty="0">
                <a:solidFill>
                  <a:srgbClr val="008000"/>
                </a:solidFill>
              </a:rPr>
              <a:t>INTERVIEW</a:t>
            </a:r>
            <a:endParaRPr lang="en-US" dirty="0"/>
          </a:p>
          <a:p>
            <a:endParaRPr lang="en-US" dirty="0"/>
          </a:p>
          <a:p>
            <a:r>
              <a:rPr lang="en-US" dirty="0"/>
              <a:t>Dundee (Dentistry) - </a:t>
            </a:r>
            <a:r>
              <a:rPr lang="en-US" dirty="0">
                <a:solidFill>
                  <a:srgbClr val="008000"/>
                </a:solidFill>
              </a:rPr>
              <a:t>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2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761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The Glasgow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61" y="1600200"/>
            <a:ext cx="7467600" cy="4525963"/>
          </a:xfrm>
        </p:spPr>
        <p:txBody>
          <a:bodyPr/>
          <a:lstStyle/>
          <a:p>
            <a:r>
              <a:rPr lang="en-US" dirty="0"/>
              <a:t>Two interviewers and one scribe</a:t>
            </a:r>
          </a:p>
          <a:p>
            <a:r>
              <a:rPr lang="en-US" dirty="0"/>
              <a:t>Very friendly</a:t>
            </a:r>
          </a:p>
          <a:p>
            <a:r>
              <a:rPr lang="en-US" dirty="0"/>
              <a:t>15 minutes, 15 questions</a:t>
            </a:r>
          </a:p>
          <a:p>
            <a:pPr lvl="1"/>
            <a:r>
              <a:rPr lang="en-US" dirty="0"/>
              <a:t>Basic questions</a:t>
            </a:r>
          </a:p>
          <a:p>
            <a:pPr lvl="1"/>
            <a:r>
              <a:rPr lang="en-US" dirty="0"/>
              <a:t>Work experience</a:t>
            </a:r>
          </a:p>
          <a:p>
            <a:pPr lvl="1"/>
            <a:r>
              <a:rPr lang="en-US" dirty="0"/>
              <a:t>Volunteering and achievements</a:t>
            </a:r>
          </a:p>
          <a:p>
            <a:pPr lvl="1"/>
            <a:r>
              <a:rPr lang="en-US" dirty="0"/>
              <a:t>Extra-curricular</a:t>
            </a:r>
          </a:p>
          <a:p>
            <a:pPr lvl="1"/>
            <a:r>
              <a:rPr lang="en-US" dirty="0"/>
              <a:t>Ethical case (pre-read)</a:t>
            </a:r>
          </a:p>
          <a:p>
            <a:pPr lvl="1"/>
            <a:r>
              <a:rPr lang="en-US" dirty="0"/>
              <a:t>Current medical 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3" b="42505" l="10000" r="90000"/>
                    </a14:imgEffect>
                  </a14:imgLayer>
                </a14:imgProps>
              </a:ext>
            </a:extLst>
          </a:blip>
          <a:srcRect l="5399" t="12267" r="8073" b="54657"/>
          <a:stretch/>
        </p:blipFill>
        <p:spPr>
          <a:xfrm rot="19788479">
            <a:off x="-310424" y="2135617"/>
            <a:ext cx="9757491" cy="27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30" y="291612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The Dundee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30" y="1600200"/>
            <a:ext cx="7467600" cy="4525963"/>
          </a:xfrm>
        </p:spPr>
        <p:txBody>
          <a:bodyPr/>
          <a:lstStyle/>
          <a:p>
            <a:r>
              <a:rPr lang="en-US" dirty="0"/>
              <a:t>Multiple Mini Interview (MMI)</a:t>
            </a:r>
          </a:p>
          <a:p>
            <a:r>
              <a:rPr lang="en-US" dirty="0"/>
              <a:t>12 stations</a:t>
            </a:r>
          </a:p>
          <a:p>
            <a:pPr lvl="1"/>
            <a:r>
              <a:rPr lang="en-US" dirty="0"/>
              <a:t>Personal statement station</a:t>
            </a:r>
          </a:p>
          <a:p>
            <a:pPr lvl="1"/>
            <a:r>
              <a:rPr lang="en-US" dirty="0"/>
              <a:t>Interview stations</a:t>
            </a:r>
          </a:p>
          <a:p>
            <a:pPr lvl="1"/>
            <a:r>
              <a:rPr lang="en-US" dirty="0"/>
              <a:t>Problem solving stations</a:t>
            </a:r>
          </a:p>
          <a:p>
            <a:pPr lvl="1"/>
            <a:r>
              <a:rPr lang="en-US" dirty="0"/>
              <a:t>Communication stations</a:t>
            </a:r>
          </a:p>
          <a:p>
            <a:pPr lvl="1"/>
            <a:r>
              <a:rPr lang="en-US" dirty="0"/>
              <a:t>Ethical scenario stations</a:t>
            </a:r>
          </a:p>
          <a:p>
            <a:r>
              <a:rPr lang="en-US" dirty="0"/>
              <a:t>Surprisingly fun!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30" l="0" r="992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614428">
            <a:off x="-44437" y="2353725"/>
            <a:ext cx="9149823" cy="19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68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68" y="1614487"/>
            <a:ext cx="7467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UKCAT average scores</a:t>
            </a:r>
          </a:p>
          <a:p>
            <a:pPr lvl="1"/>
            <a:r>
              <a:rPr lang="en-US" dirty="0"/>
              <a:t>2010 - 2489</a:t>
            </a:r>
          </a:p>
          <a:p>
            <a:pPr lvl="1"/>
            <a:r>
              <a:rPr lang="en-US" dirty="0"/>
              <a:t>2011 – 2475</a:t>
            </a:r>
          </a:p>
          <a:p>
            <a:pPr lvl="1"/>
            <a:r>
              <a:rPr lang="en-US" dirty="0"/>
              <a:t>2012 -  2515</a:t>
            </a:r>
          </a:p>
          <a:p>
            <a:pPr lvl="1"/>
            <a:r>
              <a:rPr lang="en-US" dirty="0"/>
              <a:t>2013 – 2643</a:t>
            </a:r>
          </a:p>
          <a:p>
            <a:pPr lvl="1"/>
            <a:r>
              <a:rPr lang="en-US" dirty="0"/>
              <a:t>2014 – 2505</a:t>
            </a:r>
          </a:p>
          <a:p>
            <a:pPr lvl="1"/>
            <a:r>
              <a:rPr lang="en-US" dirty="0"/>
              <a:t>2015 – 2531</a:t>
            </a:r>
          </a:p>
          <a:p>
            <a:pPr lvl="1"/>
            <a:r>
              <a:rPr lang="en-US" dirty="0"/>
              <a:t>2016 – 1893** (2366)</a:t>
            </a:r>
          </a:p>
          <a:p>
            <a:endParaRPr lang="en-US" dirty="0"/>
          </a:p>
          <a:p>
            <a:r>
              <a:rPr lang="en-US" dirty="0"/>
              <a:t>82,034 UCAS applications for 7424 places in 2015 (11 applications per place!)</a:t>
            </a:r>
          </a:p>
          <a:p>
            <a:pPr lvl="1"/>
            <a:r>
              <a:rPr lang="en-US" dirty="0"/>
              <a:t>Aberdeen – 1 in 5.9 receive offers (2015)</a:t>
            </a:r>
          </a:p>
          <a:p>
            <a:pPr lvl="1"/>
            <a:r>
              <a:rPr lang="en-US" dirty="0"/>
              <a:t>Dundee – 1 in 6.5 receive offers (2015)</a:t>
            </a:r>
          </a:p>
          <a:p>
            <a:pPr lvl="1"/>
            <a:r>
              <a:rPr lang="en-US" dirty="0"/>
              <a:t>Edinburgh – 1 in 7.3 receive offers (2015)</a:t>
            </a:r>
          </a:p>
          <a:p>
            <a:pPr lvl="1"/>
            <a:r>
              <a:rPr lang="en-US" dirty="0"/>
              <a:t>Glasgow – 1 in 4.6 receive offers (2016)</a:t>
            </a:r>
          </a:p>
          <a:p>
            <a:pPr lvl="1"/>
            <a:r>
              <a:rPr lang="en-US" dirty="0"/>
              <a:t>St Andrews – 1 in 4 received offers (2014)</a:t>
            </a:r>
          </a:p>
          <a:p>
            <a:pPr marL="36576" indent="0">
              <a:buNone/>
            </a:pP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AC75B5-EAC5-4EB3-8460-9ABF06359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154401"/>
              </p:ext>
            </p:extLst>
          </p:nvPr>
        </p:nvGraphicFramePr>
        <p:xfrm>
          <a:off x="4899991" y="1382229"/>
          <a:ext cx="3886200" cy="228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466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29" y="328855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Useful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29" y="1617608"/>
            <a:ext cx="7467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Join the Student Room</a:t>
            </a:r>
          </a:p>
          <a:p>
            <a:endParaRPr lang="en-US" dirty="0"/>
          </a:p>
          <a:p>
            <a:r>
              <a:rPr lang="en-US" dirty="0"/>
              <a:t>Personal Statement</a:t>
            </a:r>
          </a:p>
          <a:p>
            <a:endParaRPr lang="en-US" dirty="0"/>
          </a:p>
          <a:p>
            <a:r>
              <a:rPr lang="en-US" dirty="0"/>
              <a:t>Variation of work experience</a:t>
            </a:r>
          </a:p>
          <a:p>
            <a:endParaRPr lang="en-US" dirty="0"/>
          </a:p>
          <a:p>
            <a:r>
              <a:rPr lang="en-US" dirty="0"/>
              <a:t>Contact Universities</a:t>
            </a:r>
          </a:p>
          <a:p>
            <a:endParaRPr lang="en-US" dirty="0"/>
          </a:p>
          <a:p>
            <a:r>
              <a:rPr lang="en-US" dirty="0"/>
              <a:t>Apply wisely</a:t>
            </a:r>
          </a:p>
          <a:p>
            <a:endParaRPr lang="en-US" dirty="0"/>
          </a:p>
          <a:p>
            <a:r>
              <a:rPr lang="en-US" dirty="0"/>
              <a:t>Know about current medical issues</a:t>
            </a:r>
          </a:p>
          <a:p>
            <a:endParaRPr lang="en-US" dirty="0"/>
          </a:p>
          <a:p>
            <a:r>
              <a:rPr lang="en-US" dirty="0"/>
              <a:t>Don’t over-prepare for interviews</a:t>
            </a:r>
          </a:p>
        </p:txBody>
      </p:sp>
    </p:spTree>
    <p:extLst>
      <p:ext uri="{BB962C8B-B14F-4D97-AF65-F5344CB8AC3E}">
        <p14:creationId xmlns:p14="http://schemas.microsoft.com/office/powerpoint/2010/main" val="216011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6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Useful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1290">
            <a:off x="2373798" y="3753475"/>
            <a:ext cx="1968890" cy="2782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1165">
            <a:off x="5769136" y="2712911"/>
            <a:ext cx="2373931" cy="335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14" y="1417638"/>
            <a:ext cx="4539701" cy="23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6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45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Useful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7513">
            <a:off x="1327744" y="1625716"/>
            <a:ext cx="2781300" cy="177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8392">
            <a:off x="2918687" y="3926255"/>
            <a:ext cx="2293158" cy="2625754"/>
          </a:xfrm>
          <a:prstGeom prst="rect">
            <a:avLst/>
          </a:prstGeom>
        </p:spPr>
      </p:pic>
      <p:pic>
        <p:nvPicPr>
          <p:cNvPr id="8" name="Picture 7" descr="Screen Shot 2015-07-14 at 01.22.3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392">
            <a:off x="5595892" y="1650575"/>
            <a:ext cx="2909848" cy="4066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6044">
            <a:off x="343495" y="4311284"/>
            <a:ext cx="2089150" cy="12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2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68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I Wanted To Study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68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Interest in the human body</a:t>
            </a:r>
          </a:p>
          <a:p>
            <a:endParaRPr lang="en-US" dirty="0"/>
          </a:p>
          <a:p>
            <a:r>
              <a:rPr lang="en-US" dirty="0"/>
              <a:t>Working within a vast team</a:t>
            </a:r>
          </a:p>
          <a:p>
            <a:endParaRPr lang="en-US" dirty="0"/>
          </a:p>
          <a:p>
            <a:r>
              <a:rPr lang="en-US" dirty="0"/>
              <a:t>Opportunity to progress and specialise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Rewarding career choice</a:t>
            </a:r>
          </a:p>
          <a:p>
            <a:endParaRPr lang="en-US" dirty="0"/>
          </a:p>
          <a:p>
            <a:r>
              <a:rPr lang="en-US" dirty="0"/>
              <a:t>Job Security</a:t>
            </a:r>
          </a:p>
        </p:txBody>
      </p:sp>
    </p:spTree>
    <p:extLst>
      <p:ext uri="{BB962C8B-B14F-4D97-AF65-F5344CB8AC3E}">
        <p14:creationId xmlns:p14="http://schemas.microsoft.com/office/powerpoint/2010/main" val="35633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262" y="3105834"/>
            <a:ext cx="35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Any Questions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24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2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First Attempt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722" y="1600200"/>
            <a:ext cx="7467600" cy="4525963"/>
          </a:xfrm>
        </p:spPr>
        <p:txBody>
          <a:bodyPr/>
          <a:lstStyle/>
          <a:p>
            <a:r>
              <a:rPr lang="en-US" dirty="0"/>
              <a:t>16 years old</a:t>
            </a:r>
          </a:p>
          <a:p>
            <a:endParaRPr lang="en-US" dirty="0"/>
          </a:p>
          <a:p>
            <a:r>
              <a:rPr lang="en-US" dirty="0"/>
              <a:t>AAAAAAAB at Intermediate 2</a:t>
            </a:r>
          </a:p>
          <a:p>
            <a:endParaRPr lang="en-US" dirty="0"/>
          </a:p>
          <a:p>
            <a:r>
              <a:rPr lang="en-US" dirty="0"/>
              <a:t>AAAAB at higher</a:t>
            </a:r>
          </a:p>
          <a:p>
            <a:endParaRPr lang="en-US" dirty="0"/>
          </a:p>
          <a:p>
            <a:r>
              <a:rPr lang="en-US" dirty="0"/>
              <a:t>2480 UKCAT score (620 average)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7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761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 Experience and Voluntary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68" y="1600200"/>
            <a:ext cx="7952103" cy="4525963"/>
          </a:xfrm>
        </p:spPr>
        <p:txBody>
          <a:bodyPr/>
          <a:lstStyle/>
          <a:p>
            <a:r>
              <a:rPr lang="en-US" dirty="0"/>
              <a:t>One week at the Royal Infirmary of Edinburgh</a:t>
            </a:r>
          </a:p>
          <a:p>
            <a:pPr lvl="1"/>
            <a:r>
              <a:rPr lang="en-US" dirty="0"/>
              <a:t>Vascular surgery</a:t>
            </a:r>
          </a:p>
          <a:p>
            <a:pPr lvl="1"/>
            <a:r>
              <a:rPr lang="en-US" dirty="0"/>
              <a:t>Cardiology</a:t>
            </a:r>
          </a:p>
          <a:p>
            <a:pPr lvl="1"/>
            <a:r>
              <a:rPr lang="en-US" dirty="0"/>
              <a:t>Accident and Emergency</a:t>
            </a:r>
          </a:p>
          <a:p>
            <a:r>
              <a:rPr lang="en-US" dirty="0"/>
              <a:t>One week in general practice</a:t>
            </a:r>
          </a:p>
          <a:p>
            <a:r>
              <a:rPr lang="en-US" dirty="0"/>
              <a:t>Local nursing home</a:t>
            </a:r>
          </a:p>
          <a:p>
            <a:r>
              <a:rPr lang="en-US" dirty="0"/>
              <a:t>Headway House</a:t>
            </a:r>
          </a:p>
        </p:txBody>
      </p:sp>
    </p:spTree>
    <p:extLst>
      <p:ext uri="{BB962C8B-B14F-4D97-AF65-F5344CB8AC3E}">
        <p14:creationId xmlns:p14="http://schemas.microsoft.com/office/powerpoint/2010/main" val="391446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37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Extra-Curricular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37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Summer job at a dental surgery</a:t>
            </a:r>
          </a:p>
          <a:p>
            <a:endParaRPr lang="en-US" dirty="0"/>
          </a:p>
          <a:p>
            <a:r>
              <a:rPr lang="en-US" dirty="0"/>
              <a:t>Duke of Edinburgh’s Award</a:t>
            </a:r>
          </a:p>
          <a:p>
            <a:endParaRPr lang="en-US" dirty="0"/>
          </a:p>
          <a:p>
            <a:r>
              <a:rPr lang="en-US" dirty="0"/>
              <a:t>BSKC Karting Championships</a:t>
            </a:r>
          </a:p>
          <a:p>
            <a:endParaRPr lang="en-US" dirty="0"/>
          </a:p>
          <a:p>
            <a:r>
              <a:rPr lang="en-US" dirty="0"/>
              <a:t>Cricket</a:t>
            </a:r>
          </a:p>
          <a:p>
            <a:endParaRPr lang="en-US" dirty="0"/>
          </a:p>
          <a:p>
            <a:r>
              <a:rPr lang="en-US" dirty="0"/>
              <a:t>Squash</a:t>
            </a:r>
          </a:p>
        </p:txBody>
      </p:sp>
    </p:spTree>
    <p:extLst>
      <p:ext uri="{BB962C8B-B14F-4D97-AF65-F5344CB8AC3E}">
        <p14:creationId xmlns:p14="http://schemas.microsoft.com/office/powerpoint/2010/main" val="343542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69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69" y="1600200"/>
            <a:ext cx="7467600" cy="4525963"/>
          </a:xfrm>
        </p:spPr>
        <p:txBody>
          <a:bodyPr/>
          <a:lstStyle/>
          <a:p>
            <a:r>
              <a:rPr lang="en-US" dirty="0"/>
              <a:t>Dundee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Edinburgh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Hull-York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Liverpool </a:t>
            </a:r>
          </a:p>
        </p:txBody>
      </p:sp>
    </p:spTree>
    <p:extLst>
      <p:ext uri="{BB962C8B-B14F-4D97-AF65-F5344CB8AC3E}">
        <p14:creationId xmlns:p14="http://schemas.microsoft.com/office/powerpoint/2010/main" val="235860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69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69" y="1600200"/>
            <a:ext cx="7467600" cy="4525963"/>
          </a:xfrm>
        </p:spPr>
        <p:txBody>
          <a:bodyPr/>
          <a:lstStyle/>
          <a:p>
            <a:r>
              <a:rPr lang="en-US" dirty="0"/>
              <a:t>Dundee – </a:t>
            </a:r>
            <a:r>
              <a:rPr lang="en-US" dirty="0">
                <a:solidFill>
                  <a:srgbClr val="FF0000"/>
                </a:solidFill>
              </a:rPr>
              <a:t>REJECTION</a:t>
            </a:r>
          </a:p>
          <a:p>
            <a:endParaRPr lang="en-US" dirty="0"/>
          </a:p>
          <a:p>
            <a:r>
              <a:rPr lang="en-US" dirty="0"/>
              <a:t>Edinburgh – </a:t>
            </a:r>
            <a:r>
              <a:rPr lang="en-US" dirty="0">
                <a:solidFill>
                  <a:srgbClr val="FF0000"/>
                </a:solidFill>
              </a:rPr>
              <a:t>REJECTION</a:t>
            </a:r>
          </a:p>
          <a:p>
            <a:endParaRPr lang="en-US" dirty="0"/>
          </a:p>
          <a:p>
            <a:r>
              <a:rPr lang="en-US" dirty="0"/>
              <a:t>Hull-York – </a:t>
            </a:r>
            <a:r>
              <a:rPr lang="en-US" dirty="0">
                <a:solidFill>
                  <a:srgbClr val="FF0000"/>
                </a:solidFill>
              </a:rPr>
              <a:t>REJECTION</a:t>
            </a:r>
          </a:p>
          <a:p>
            <a:endParaRPr lang="en-US" dirty="0"/>
          </a:p>
          <a:p>
            <a:r>
              <a:rPr lang="en-US" dirty="0"/>
              <a:t>Liverpool - </a:t>
            </a:r>
            <a:r>
              <a:rPr lang="en-US" dirty="0">
                <a:solidFill>
                  <a:srgbClr val="008000"/>
                </a:solidFill>
              </a:rPr>
              <a:t>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2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760" y="274638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Liverpool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60" y="1600200"/>
            <a:ext cx="7467600" cy="4525963"/>
          </a:xfrm>
        </p:spPr>
        <p:txBody>
          <a:bodyPr/>
          <a:lstStyle/>
          <a:p>
            <a:r>
              <a:rPr lang="en-US" dirty="0"/>
              <a:t>Two interviewers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15 minutes, 10 questions</a:t>
            </a:r>
          </a:p>
          <a:p>
            <a:pPr lvl="1"/>
            <a:r>
              <a:rPr lang="en-US" dirty="0"/>
              <a:t>Basic questions</a:t>
            </a:r>
          </a:p>
          <a:p>
            <a:pPr lvl="1"/>
            <a:r>
              <a:rPr lang="en-US" dirty="0"/>
              <a:t>Work experience</a:t>
            </a:r>
          </a:p>
          <a:p>
            <a:pPr lvl="1"/>
            <a:r>
              <a:rPr lang="en-US" dirty="0"/>
              <a:t>Volunteering and achievements</a:t>
            </a:r>
          </a:p>
          <a:p>
            <a:pPr lvl="1"/>
            <a:r>
              <a:rPr lang="en-US" dirty="0"/>
              <a:t>Extra-curricular</a:t>
            </a:r>
          </a:p>
          <a:p>
            <a:pPr lvl="1"/>
            <a:r>
              <a:rPr lang="en-US" dirty="0"/>
              <a:t>Ethical case</a:t>
            </a:r>
            <a:endParaRPr lang="en-US" dirty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39" l="0" r="984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76941">
            <a:off x="65019" y="1364647"/>
            <a:ext cx="8640712" cy="40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38" y="274638"/>
            <a:ext cx="7467600" cy="1143000"/>
          </a:xfrm>
        </p:spPr>
        <p:txBody>
          <a:bodyPr/>
          <a:lstStyle/>
          <a:p>
            <a:r>
              <a:rPr lang="en-US" dirty="0"/>
              <a:t>Where (I Think) I Went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38" y="1600200"/>
            <a:ext cx="7467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Too young and immature</a:t>
            </a:r>
          </a:p>
          <a:p>
            <a:endParaRPr lang="en-US" dirty="0"/>
          </a:p>
          <a:p>
            <a:r>
              <a:rPr lang="en-US" dirty="0"/>
              <a:t>Answers were too rehearsed</a:t>
            </a:r>
          </a:p>
          <a:p>
            <a:endParaRPr lang="en-US" dirty="0"/>
          </a:p>
          <a:p>
            <a:r>
              <a:rPr lang="en-US" dirty="0"/>
              <a:t>Monotonous and robotic</a:t>
            </a:r>
          </a:p>
          <a:p>
            <a:endParaRPr lang="en-US" dirty="0"/>
          </a:p>
          <a:p>
            <a:r>
              <a:rPr lang="en-US" dirty="0"/>
              <a:t>Lack of personality</a:t>
            </a:r>
          </a:p>
          <a:p>
            <a:endParaRPr lang="en-US" dirty="0"/>
          </a:p>
          <a:p>
            <a:r>
              <a:rPr lang="en-US" dirty="0"/>
              <a:t>Very nervous</a:t>
            </a:r>
          </a:p>
          <a:p>
            <a:endParaRPr lang="en-US" dirty="0"/>
          </a:p>
          <a:p>
            <a:r>
              <a:rPr lang="en-US" dirty="0"/>
              <a:t>Over-prepared</a:t>
            </a:r>
          </a:p>
          <a:p>
            <a:endParaRPr lang="en-US" dirty="0"/>
          </a:p>
          <a:p>
            <a:r>
              <a:rPr lang="en-US" dirty="0"/>
              <a:t>Poor selection of medical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93" y="2334419"/>
            <a:ext cx="3199199" cy="26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0862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1383</TotalTime>
  <Words>451</Words>
  <Application>Microsoft Office PowerPoint</Application>
  <PresentationFormat>On-screen Show (4:3)</PresentationFormat>
  <Paragraphs>181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Wingdings 2</vt:lpstr>
      <vt:lpstr>Technic</vt:lpstr>
      <vt:lpstr>How I Got Into Medical School</vt:lpstr>
      <vt:lpstr>Why I Wanted To Study Medicine</vt:lpstr>
      <vt:lpstr>First Attempt</vt:lpstr>
      <vt:lpstr>Work Experience and Voluntary Service</vt:lpstr>
      <vt:lpstr>Extra-Curricular Activities</vt:lpstr>
      <vt:lpstr>Application</vt:lpstr>
      <vt:lpstr>Outcome</vt:lpstr>
      <vt:lpstr>Liverpool Interview</vt:lpstr>
      <vt:lpstr>Where (I Think) I Went Wrong</vt:lpstr>
      <vt:lpstr>What I Did Next</vt:lpstr>
      <vt:lpstr>Second Attempt</vt:lpstr>
      <vt:lpstr>Application (Round Two)</vt:lpstr>
      <vt:lpstr>Outcome</vt:lpstr>
      <vt:lpstr>The Glasgow Interview</vt:lpstr>
      <vt:lpstr>The Dundee Interview</vt:lpstr>
      <vt:lpstr>Statistics</vt:lpstr>
      <vt:lpstr>Useful Tips</vt:lpstr>
      <vt:lpstr>Useful Resources</vt:lpstr>
      <vt:lpstr>Useful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Got Into Medical School</dc:title>
  <dc:creator>Kamran Raza</dc:creator>
  <cp:lastModifiedBy>Horsfield, Hannah</cp:lastModifiedBy>
  <cp:revision>49</cp:revision>
  <dcterms:created xsi:type="dcterms:W3CDTF">2015-07-12T17:57:12Z</dcterms:created>
  <dcterms:modified xsi:type="dcterms:W3CDTF">2017-06-23T09:46:36Z</dcterms:modified>
</cp:coreProperties>
</file>