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2" r:id="rId4"/>
    <p:sldId id="264" r:id="rId5"/>
    <p:sldId id="265" r:id="rId6"/>
    <p:sldId id="266" r:id="rId7"/>
    <p:sldId id="267" r:id="rId8"/>
    <p:sldId id="258" r:id="rId9"/>
    <p:sldId id="263" r:id="rId10"/>
    <p:sldId id="260" r:id="rId11"/>
    <p:sldId id="259" r:id="rId12"/>
    <p:sldId id="270" r:id="rId13"/>
    <p:sldId id="269"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83393" autoAdjust="0"/>
  </p:normalViewPr>
  <p:slideViewPr>
    <p:cSldViewPr snapToGrid="0">
      <p:cViewPr varScale="1">
        <p:scale>
          <a:sx n="76" d="100"/>
          <a:sy n="76" d="100"/>
        </p:scale>
        <p:origin x="1134"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0" u="sng" dirty="0"/>
              <a:t>Applicant :</a:t>
            </a:r>
            <a:r>
              <a:rPr lang="en-US" b="0" u="sng" baseline="0" dirty="0"/>
              <a:t> </a:t>
            </a:r>
            <a:r>
              <a:rPr lang="en-US" b="0" u="sng" dirty="0"/>
              <a:t>Offer at</a:t>
            </a:r>
            <a:r>
              <a:rPr lang="en-US" b="0" u="sng" baseline="0" dirty="0"/>
              <a:t> Interview</a:t>
            </a:r>
            <a:endParaRPr lang="en-US" b="0" u="sng"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Applicants per Offer</c:v>
                </c:pt>
              </c:strCache>
            </c:strRef>
          </c:tx>
          <c:spPr>
            <a:solidFill>
              <a:schemeClr val="accent2"/>
            </a:solidFill>
            <a:ln>
              <a:noFill/>
            </a:ln>
            <a:effectLst/>
          </c:spPr>
          <c:invertIfNegative val="0"/>
          <c:cat>
            <c:strRef>
              <c:f>Sheet1!$A$2:$A$32</c:f>
              <c:strCache>
                <c:ptCount val="31"/>
                <c:pt idx="0">
                  <c:v>Aberdeen</c:v>
                </c:pt>
                <c:pt idx="1">
                  <c:v>Birmingham</c:v>
                </c:pt>
                <c:pt idx="2">
                  <c:v>BSMS</c:v>
                </c:pt>
                <c:pt idx="3">
                  <c:v>Bristol</c:v>
                </c:pt>
                <c:pt idx="4">
                  <c:v>Cambridge</c:v>
                </c:pt>
                <c:pt idx="5">
                  <c:v>Cardiff</c:v>
                </c:pt>
                <c:pt idx="6">
                  <c:v>Dundee</c:v>
                </c:pt>
                <c:pt idx="7">
                  <c:v>UEA</c:v>
                </c:pt>
                <c:pt idx="8">
                  <c:v>Edinburgh</c:v>
                </c:pt>
                <c:pt idx="9">
                  <c:v>Exeter</c:v>
                </c:pt>
                <c:pt idx="10">
                  <c:v>Glasgow</c:v>
                </c:pt>
                <c:pt idx="11">
                  <c:v>HYMS</c:v>
                </c:pt>
                <c:pt idx="12">
                  <c:v>ICL</c:v>
                </c:pt>
                <c:pt idx="13">
                  <c:v>Keele</c:v>
                </c:pt>
                <c:pt idx="14">
                  <c:v>KCL</c:v>
                </c:pt>
                <c:pt idx="15">
                  <c:v>Lancaster</c:v>
                </c:pt>
                <c:pt idx="16">
                  <c:v>Leeds</c:v>
                </c:pt>
                <c:pt idx="17">
                  <c:v>Leicester</c:v>
                </c:pt>
                <c:pt idx="18">
                  <c:v>Liverpool</c:v>
                </c:pt>
                <c:pt idx="19">
                  <c:v>Manchester</c:v>
                </c:pt>
                <c:pt idx="20">
                  <c:v>Newcastle</c:v>
                </c:pt>
                <c:pt idx="21">
                  <c:v>Nottingham</c:v>
                </c:pt>
                <c:pt idx="22">
                  <c:v>Oxford</c:v>
                </c:pt>
                <c:pt idx="23">
                  <c:v>Plymouth</c:v>
                </c:pt>
                <c:pt idx="24">
                  <c:v>Queen Mary</c:v>
                </c:pt>
                <c:pt idx="25">
                  <c:v>Queen's Belfast</c:v>
                </c:pt>
                <c:pt idx="26">
                  <c:v>Sheffield</c:v>
                </c:pt>
                <c:pt idx="27">
                  <c:v>So'ton</c:v>
                </c:pt>
                <c:pt idx="28">
                  <c:v>St Andrews</c:v>
                </c:pt>
                <c:pt idx="29">
                  <c:v>Bart's</c:v>
                </c:pt>
                <c:pt idx="30">
                  <c:v>UCL</c:v>
                </c:pt>
              </c:strCache>
            </c:strRef>
          </c:cat>
          <c:val>
            <c:numRef>
              <c:f>Sheet1!$B$2:$B$32</c:f>
              <c:numCache>
                <c:formatCode>General</c:formatCode>
                <c:ptCount val="31"/>
                <c:pt idx="0">
                  <c:v>2.1</c:v>
                </c:pt>
                <c:pt idx="1">
                  <c:v>2</c:v>
                </c:pt>
                <c:pt idx="2">
                  <c:v>3.8</c:v>
                </c:pt>
                <c:pt idx="3">
                  <c:v>4.0999999999999996</c:v>
                </c:pt>
                <c:pt idx="6">
                  <c:v>2.7</c:v>
                </c:pt>
                <c:pt idx="7">
                  <c:v>1.9</c:v>
                </c:pt>
                <c:pt idx="9">
                  <c:v>3.3</c:v>
                </c:pt>
                <c:pt idx="10">
                  <c:v>3</c:v>
                </c:pt>
                <c:pt idx="11">
                  <c:v>1.5</c:v>
                </c:pt>
                <c:pt idx="13">
                  <c:v>2.5</c:v>
                </c:pt>
                <c:pt idx="14">
                  <c:v>3</c:v>
                </c:pt>
                <c:pt idx="15">
                  <c:v>2</c:v>
                </c:pt>
                <c:pt idx="16">
                  <c:v>3.7</c:v>
                </c:pt>
                <c:pt idx="17">
                  <c:v>2.1</c:v>
                </c:pt>
                <c:pt idx="18">
                  <c:v>2</c:v>
                </c:pt>
                <c:pt idx="19">
                  <c:v>2.9</c:v>
                </c:pt>
                <c:pt idx="20">
                  <c:v>3.6</c:v>
                </c:pt>
                <c:pt idx="21">
                  <c:v>4.0999999999999996</c:v>
                </c:pt>
                <c:pt idx="22">
                  <c:v>3</c:v>
                </c:pt>
                <c:pt idx="23">
                  <c:v>3</c:v>
                </c:pt>
                <c:pt idx="24">
                  <c:v>3</c:v>
                </c:pt>
                <c:pt idx="26">
                  <c:v>2</c:v>
                </c:pt>
                <c:pt idx="27">
                  <c:v>2</c:v>
                </c:pt>
                <c:pt idx="29">
                  <c:v>2.4</c:v>
                </c:pt>
                <c:pt idx="30">
                  <c:v>3</c:v>
                </c:pt>
              </c:numCache>
            </c:numRef>
          </c:val>
          <c:extLst>
            <c:ext xmlns:c16="http://schemas.microsoft.com/office/drawing/2014/chart" uri="{C3380CC4-5D6E-409C-BE32-E72D297353CC}">
              <c16:uniqueId val="{00000000-DDFF-2F49-A24B-402E501BD2B1}"/>
            </c:ext>
          </c:extLst>
        </c:ser>
        <c:dLbls>
          <c:showLegendKey val="0"/>
          <c:showVal val="0"/>
          <c:showCatName val="0"/>
          <c:showSerName val="0"/>
          <c:showPercent val="0"/>
          <c:showBubbleSize val="0"/>
        </c:dLbls>
        <c:gapWidth val="219"/>
        <c:overlap val="-27"/>
        <c:axId val="-1992147344"/>
        <c:axId val="-1995718736"/>
      </c:barChart>
      <c:catAx>
        <c:axId val="-1992147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95718736"/>
        <c:crosses val="autoZero"/>
        <c:auto val="1"/>
        <c:lblAlgn val="ctr"/>
        <c:lblOffset val="100"/>
        <c:noMultiLvlLbl val="0"/>
      </c:catAx>
      <c:valAx>
        <c:axId val="-1995718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92147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B2D536-D215-A248-9E73-E4F2CC11A269}" type="doc">
      <dgm:prSet loTypeId="urn:microsoft.com/office/officeart/2005/8/layout/vList5" loCatId="list" qsTypeId="urn:microsoft.com/office/officeart/2005/8/quickstyle/simple4" qsCatId="simple" csTypeId="urn:microsoft.com/office/officeart/2005/8/colors/accent1_2" csCatId="accent1"/>
      <dgm:spPr/>
      <dgm:t>
        <a:bodyPr/>
        <a:lstStyle/>
        <a:p>
          <a:endParaRPr lang="en-US"/>
        </a:p>
      </dgm:t>
    </dgm:pt>
    <dgm:pt modelId="{4CDFB545-91F0-674D-B854-C61CE682CC41}">
      <dgm:prSet custT="1"/>
      <dgm:spPr/>
      <dgm:t>
        <a:bodyPr/>
        <a:lstStyle/>
        <a:p>
          <a:pPr rtl="0"/>
          <a:r>
            <a:rPr lang="en-GB" sz="2000" dirty="0"/>
            <a:t>Good communication skills </a:t>
          </a:r>
        </a:p>
      </dgm:t>
    </dgm:pt>
    <dgm:pt modelId="{007B136A-9BCC-5346-9199-9985D7BE7A2D}" type="parTrans" cxnId="{C630B850-BF79-4742-B163-237B7CEA7153}">
      <dgm:prSet/>
      <dgm:spPr/>
      <dgm:t>
        <a:bodyPr/>
        <a:lstStyle/>
        <a:p>
          <a:endParaRPr lang="en-US"/>
        </a:p>
      </dgm:t>
    </dgm:pt>
    <dgm:pt modelId="{F13587B9-6156-FA4C-AFF2-4454937E0631}" type="sibTrans" cxnId="{C630B850-BF79-4742-B163-237B7CEA7153}">
      <dgm:prSet/>
      <dgm:spPr/>
      <dgm:t>
        <a:bodyPr/>
        <a:lstStyle/>
        <a:p>
          <a:endParaRPr lang="en-US"/>
        </a:p>
      </dgm:t>
    </dgm:pt>
    <dgm:pt modelId="{E2F919BA-0D72-1143-8EB1-DEAEC97E3225}">
      <dgm:prSet custT="1"/>
      <dgm:spPr/>
      <dgm:t>
        <a:bodyPr/>
        <a:lstStyle/>
        <a:p>
          <a:pPr rtl="0"/>
          <a:r>
            <a:rPr lang="en-GB" sz="2000" dirty="0"/>
            <a:t>Listening </a:t>
          </a:r>
        </a:p>
      </dgm:t>
    </dgm:pt>
    <dgm:pt modelId="{45F0E079-19F3-C349-A0DD-FE6663663B33}" type="parTrans" cxnId="{74E5F72F-AA4D-4C47-B718-E03CC884374E}">
      <dgm:prSet/>
      <dgm:spPr/>
      <dgm:t>
        <a:bodyPr/>
        <a:lstStyle/>
        <a:p>
          <a:endParaRPr lang="en-US"/>
        </a:p>
      </dgm:t>
    </dgm:pt>
    <dgm:pt modelId="{53436D1C-5013-3F4B-B29D-F916FBD65C35}" type="sibTrans" cxnId="{74E5F72F-AA4D-4C47-B718-E03CC884374E}">
      <dgm:prSet/>
      <dgm:spPr/>
      <dgm:t>
        <a:bodyPr/>
        <a:lstStyle/>
        <a:p>
          <a:endParaRPr lang="en-US"/>
        </a:p>
      </dgm:t>
    </dgm:pt>
    <dgm:pt modelId="{585B12BE-2292-0941-9D35-9365BC404427}">
      <dgm:prSet custT="1"/>
      <dgm:spPr/>
      <dgm:t>
        <a:bodyPr/>
        <a:lstStyle/>
        <a:p>
          <a:pPr rtl="0"/>
          <a:r>
            <a:rPr lang="en-GB" sz="2000" dirty="0"/>
            <a:t>Maintaining eye-contact</a:t>
          </a:r>
        </a:p>
      </dgm:t>
    </dgm:pt>
    <dgm:pt modelId="{D036B63D-0E53-6F4F-B0DA-130828ADDAD0}" type="parTrans" cxnId="{201C5ADF-EA4F-F34B-B3E7-978790D684DF}">
      <dgm:prSet/>
      <dgm:spPr/>
      <dgm:t>
        <a:bodyPr/>
        <a:lstStyle/>
        <a:p>
          <a:endParaRPr lang="en-US"/>
        </a:p>
      </dgm:t>
    </dgm:pt>
    <dgm:pt modelId="{50F51AD9-B1A0-4F4A-950B-718703C6AB13}" type="sibTrans" cxnId="{201C5ADF-EA4F-F34B-B3E7-978790D684DF}">
      <dgm:prSet/>
      <dgm:spPr/>
      <dgm:t>
        <a:bodyPr/>
        <a:lstStyle/>
        <a:p>
          <a:endParaRPr lang="en-US"/>
        </a:p>
      </dgm:t>
    </dgm:pt>
    <dgm:pt modelId="{2AA15F05-884F-614A-9459-BFF4766C8759}">
      <dgm:prSet custT="1"/>
      <dgm:spPr/>
      <dgm:t>
        <a:bodyPr/>
        <a:lstStyle/>
        <a:p>
          <a:pPr rtl="0"/>
          <a:r>
            <a:rPr lang="en-GB" sz="2000" dirty="0"/>
            <a:t>Enthusiastic</a:t>
          </a:r>
          <a:r>
            <a:rPr lang="en-GB" sz="3600" dirty="0"/>
            <a:t> </a:t>
          </a:r>
        </a:p>
      </dgm:t>
    </dgm:pt>
    <dgm:pt modelId="{E7F4B9F2-BEC2-5347-84D1-167F724A3893}" type="parTrans" cxnId="{F93D86FC-A03A-DB49-ACF0-E0C4F0B6895E}">
      <dgm:prSet/>
      <dgm:spPr/>
      <dgm:t>
        <a:bodyPr/>
        <a:lstStyle/>
        <a:p>
          <a:endParaRPr lang="en-US"/>
        </a:p>
      </dgm:t>
    </dgm:pt>
    <dgm:pt modelId="{CD105D03-8C8B-2949-8654-469795A05A09}" type="sibTrans" cxnId="{F93D86FC-A03A-DB49-ACF0-E0C4F0B6895E}">
      <dgm:prSet/>
      <dgm:spPr/>
      <dgm:t>
        <a:bodyPr/>
        <a:lstStyle/>
        <a:p>
          <a:endParaRPr lang="en-US"/>
        </a:p>
      </dgm:t>
    </dgm:pt>
    <dgm:pt modelId="{AD199D59-2E86-7E4C-B725-36C21A744E0C}">
      <dgm:prSet custT="1"/>
      <dgm:spPr/>
      <dgm:t>
        <a:bodyPr/>
        <a:lstStyle/>
        <a:p>
          <a:pPr rtl="0"/>
          <a:r>
            <a:rPr lang="en-GB" sz="2000" dirty="0"/>
            <a:t>Medicine </a:t>
          </a:r>
        </a:p>
      </dgm:t>
    </dgm:pt>
    <dgm:pt modelId="{76889F36-4A9D-6F4F-AE0B-AD68B08DECED}" type="parTrans" cxnId="{097524D7-3B2A-0249-BAAD-52C68CBF193A}">
      <dgm:prSet/>
      <dgm:spPr/>
      <dgm:t>
        <a:bodyPr/>
        <a:lstStyle/>
        <a:p>
          <a:endParaRPr lang="en-US"/>
        </a:p>
      </dgm:t>
    </dgm:pt>
    <dgm:pt modelId="{701B4689-C708-284D-B460-133A0A3F8B19}" type="sibTrans" cxnId="{097524D7-3B2A-0249-BAAD-52C68CBF193A}">
      <dgm:prSet/>
      <dgm:spPr/>
      <dgm:t>
        <a:bodyPr/>
        <a:lstStyle/>
        <a:p>
          <a:endParaRPr lang="en-US"/>
        </a:p>
      </dgm:t>
    </dgm:pt>
    <dgm:pt modelId="{58D7C551-2A66-BF4A-80D6-7ED0E1A0F42F}">
      <dgm:prSet custT="1"/>
      <dgm:spPr/>
      <dgm:t>
        <a:bodyPr/>
        <a:lstStyle/>
        <a:p>
          <a:pPr rtl="0"/>
          <a:r>
            <a:rPr lang="en-GB" sz="2000" dirty="0"/>
            <a:t>The University </a:t>
          </a:r>
        </a:p>
      </dgm:t>
    </dgm:pt>
    <dgm:pt modelId="{E070F520-7CBE-9249-A812-057B6ADD7824}" type="parTrans" cxnId="{07E16902-4C75-D949-8AB8-536B6FF1D0F5}">
      <dgm:prSet/>
      <dgm:spPr/>
      <dgm:t>
        <a:bodyPr/>
        <a:lstStyle/>
        <a:p>
          <a:endParaRPr lang="en-US"/>
        </a:p>
      </dgm:t>
    </dgm:pt>
    <dgm:pt modelId="{E3D2CBDE-9997-7548-9F04-3C94F313DEA8}" type="sibTrans" cxnId="{07E16902-4C75-D949-8AB8-536B6FF1D0F5}">
      <dgm:prSet/>
      <dgm:spPr/>
      <dgm:t>
        <a:bodyPr/>
        <a:lstStyle/>
        <a:p>
          <a:endParaRPr lang="en-US"/>
        </a:p>
      </dgm:t>
    </dgm:pt>
    <dgm:pt modelId="{182E994D-8290-164F-A456-2217F5FBFFFB}">
      <dgm:prSet custT="1"/>
      <dgm:spPr/>
      <dgm:t>
        <a:bodyPr/>
        <a:lstStyle/>
        <a:p>
          <a:pPr rtl="0"/>
          <a:r>
            <a:rPr lang="en-GB" sz="2000" dirty="0"/>
            <a:t>Critical Thinker </a:t>
          </a:r>
        </a:p>
      </dgm:t>
    </dgm:pt>
    <dgm:pt modelId="{21E8FB34-6C57-EA48-A84B-1403C3419D0B}" type="parTrans" cxnId="{FE1F2C7D-C1A3-F64C-83FC-0C289AC7CD4D}">
      <dgm:prSet/>
      <dgm:spPr/>
      <dgm:t>
        <a:bodyPr/>
        <a:lstStyle/>
        <a:p>
          <a:endParaRPr lang="en-US"/>
        </a:p>
      </dgm:t>
    </dgm:pt>
    <dgm:pt modelId="{85B88AE9-72AE-4042-A5EB-3E8B95F97541}" type="sibTrans" cxnId="{FE1F2C7D-C1A3-F64C-83FC-0C289AC7CD4D}">
      <dgm:prSet/>
      <dgm:spPr/>
      <dgm:t>
        <a:bodyPr/>
        <a:lstStyle/>
        <a:p>
          <a:endParaRPr lang="en-US"/>
        </a:p>
      </dgm:t>
    </dgm:pt>
    <dgm:pt modelId="{05AB8469-35E0-1346-9A33-C7BD67EFF414}">
      <dgm:prSet custT="1"/>
      <dgm:spPr/>
      <dgm:t>
        <a:bodyPr/>
        <a:lstStyle/>
        <a:p>
          <a:pPr rtl="0"/>
          <a:r>
            <a:rPr lang="en-GB" sz="2000" dirty="0"/>
            <a:t>Uses experiences</a:t>
          </a:r>
        </a:p>
      </dgm:t>
    </dgm:pt>
    <dgm:pt modelId="{1B8206B2-CBC1-B74C-80C7-397B47D5AD41}" type="parTrans" cxnId="{077D4CE5-4520-704B-AB3B-798C20C9ABBF}">
      <dgm:prSet/>
      <dgm:spPr/>
      <dgm:t>
        <a:bodyPr/>
        <a:lstStyle/>
        <a:p>
          <a:endParaRPr lang="en-US"/>
        </a:p>
      </dgm:t>
    </dgm:pt>
    <dgm:pt modelId="{628DE7F4-6EE5-3144-9464-BBF4AF461136}" type="sibTrans" cxnId="{077D4CE5-4520-704B-AB3B-798C20C9ABBF}">
      <dgm:prSet/>
      <dgm:spPr/>
      <dgm:t>
        <a:bodyPr/>
        <a:lstStyle/>
        <a:p>
          <a:endParaRPr lang="en-US"/>
        </a:p>
      </dgm:t>
    </dgm:pt>
    <dgm:pt modelId="{420F44EA-DB95-A849-9B22-6E78D426398D}">
      <dgm:prSet custT="1"/>
      <dgm:spPr/>
      <dgm:t>
        <a:bodyPr/>
        <a:lstStyle/>
        <a:p>
          <a:pPr rtl="0"/>
          <a:r>
            <a:rPr lang="en-GB" sz="2000" dirty="0"/>
            <a:t>Explains thought process</a:t>
          </a:r>
        </a:p>
      </dgm:t>
    </dgm:pt>
    <dgm:pt modelId="{876C8451-FA72-9D40-9DBD-6E9B21F843F4}" type="parTrans" cxnId="{A5E5BE90-D35B-3A4B-8454-13EF8A810060}">
      <dgm:prSet/>
      <dgm:spPr/>
      <dgm:t>
        <a:bodyPr/>
        <a:lstStyle/>
        <a:p>
          <a:endParaRPr lang="en-US"/>
        </a:p>
      </dgm:t>
    </dgm:pt>
    <dgm:pt modelId="{71C41998-0BD8-F14E-A62E-BD9055433B28}" type="sibTrans" cxnId="{A5E5BE90-D35B-3A4B-8454-13EF8A810060}">
      <dgm:prSet/>
      <dgm:spPr/>
      <dgm:t>
        <a:bodyPr/>
        <a:lstStyle/>
        <a:p>
          <a:endParaRPr lang="en-US"/>
        </a:p>
      </dgm:t>
    </dgm:pt>
    <dgm:pt modelId="{43F7E71E-C878-5E42-AB9D-99357A17FDD8}" type="pres">
      <dgm:prSet presAssocID="{21B2D536-D215-A248-9E73-E4F2CC11A269}" presName="Name0" presStyleCnt="0">
        <dgm:presLayoutVars>
          <dgm:dir/>
          <dgm:animLvl val="lvl"/>
          <dgm:resizeHandles val="exact"/>
        </dgm:presLayoutVars>
      </dgm:prSet>
      <dgm:spPr/>
      <dgm:t>
        <a:bodyPr/>
        <a:lstStyle/>
        <a:p>
          <a:endParaRPr lang="en-US"/>
        </a:p>
      </dgm:t>
    </dgm:pt>
    <dgm:pt modelId="{32C5664D-1B39-2241-98FC-72677C3FAE8F}" type="pres">
      <dgm:prSet presAssocID="{4CDFB545-91F0-674D-B854-C61CE682CC41}" presName="linNode" presStyleCnt="0"/>
      <dgm:spPr/>
    </dgm:pt>
    <dgm:pt modelId="{D4027FCC-76AD-9947-B9A9-C76FEA51C5D2}" type="pres">
      <dgm:prSet presAssocID="{4CDFB545-91F0-674D-B854-C61CE682CC41}" presName="parentText" presStyleLbl="node1" presStyleIdx="0" presStyleCnt="3">
        <dgm:presLayoutVars>
          <dgm:chMax val="1"/>
          <dgm:bulletEnabled val="1"/>
        </dgm:presLayoutVars>
      </dgm:prSet>
      <dgm:spPr/>
      <dgm:t>
        <a:bodyPr/>
        <a:lstStyle/>
        <a:p>
          <a:endParaRPr lang="en-US"/>
        </a:p>
      </dgm:t>
    </dgm:pt>
    <dgm:pt modelId="{98B645A7-DD5A-F644-93E6-984B2AE64C09}" type="pres">
      <dgm:prSet presAssocID="{4CDFB545-91F0-674D-B854-C61CE682CC41}" presName="descendantText" presStyleLbl="alignAccFollowNode1" presStyleIdx="0" presStyleCnt="3" custLinFactNeighborX="0" custLinFactNeighborY="6528">
        <dgm:presLayoutVars>
          <dgm:bulletEnabled val="1"/>
        </dgm:presLayoutVars>
      </dgm:prSet>
      <dgm:spPr/>
      <dgm:t>
        <a:bodyPr/>
        <a:lstStyle/>
        <a:p>
          <a:endParaRPr lang="en-US"/>
        </a:p>
      </dgm:t>
    </dgm:pt>
    <dgm:pt modelId="{012691C0-0653-A44E-AA16-59E53C94E88D}" type="pres">
      <dgm:prSet presAssocID="{F13587B9-6156-FA4C-AFF2-4454937E0631}" presName="sp" presStyleCnt="0"/>
      <dgm:spPr/>
    </dgm:pt>
    <dgm:pt modelId="{F09B1A32-817B-FD4F-8BC9-7D60E54080ED}" type="pres">
      <dgm:prSet presAssocID="{2AA15F05-884F-614A-9459-BFF4766C8759}" presName="linNode" presStyleCnt="0"/>
      <dgm:spPr/>
    </dgm:pt>
    <dgm:pt modelId="{CC9F6867-9C2D-BF4A-9342-F0F8DE03B32B}" type="pres">
      <dgm:prSet presAssocID="{2AA15F05-884F-614A-9459-BFF4766C8759}" presName="parentText" presStyleLbl="node1" presStyleIdx="1" presStyleCnt="3">
        <dgm:presLayoutVars>
          <dgm:chMax val="1"/>
          <dgm:bulletEnabled val="1"/>
        </dgm:presLayoutVars>
      </dgm:prSet>
      <dgm:spPr/>
      <dgm:t>
        <a:bodyPr/>
        <a:lstStyle/>
        <a:p>
          <a:endParaRPr lang="en-US"/>
        </a:p>
      </dgm:t>
    </dgm:pt>
    <dgm:pt modelId="{54D98BCA-71A4-1F46-B667-E2528157C751}" type="pres">
      <dgm:prSet presAssocID="{2AA15F05-884F-614A-9459-BFF4766C8759}" presName="descendantText" presStyleLbl="alignAccFollowNode1" presStyleIdx="1" presStyleCnt="3">
        <dgm:presLayoutVars>
          <dgm:bulletEnabled val="1"/>
        </dgm:presLayoutVars>
      </dgm:prSet>
      <dgm:spPr/>
      <dgm:t>
        <a:bodyPr/>
        <a:lstStyle/>
        <a:p>
          <a:endParaRPr lang="en-US"/>
        </a:p>
      </dgm:t>
    </dgm:pt>
    <dgm:pt modelId="{5A2F669E-FA79-5F4B-885F-5D3F3B0D34B9}" type="pres">
      <dgm:prSet presAssocID="{CD105D03-8C8B-2949-8654-469795A05A09}" presName="sp" presStyleCnt="0"/>
      <dgm:spPr/>
    </dgm:pt>
    <dgm:pt modelId="{CF136519-A837-8847-9FDF-CC528BF16A3C}" type="pres">
      <dgm:prSet presAssocID="{182E994D-8290-164F-A456-2217F5FBFFFB}" presName="linNode" presStyleCnt="0"/>
      <dgm:spPr/>
    </dgm:pt>
    <dgm:pt modelId="{3A023877-8B7B-2344-B237-CB3DC8DD8835}" type="pres">
      <dgm:prSet presAssocID="{182E994D-8290-164F-A456-2217F5FBFFFB}" presName="parentText" presStyleLbl="node1" presStyleIdx="2" presStyleCnt="3">
        <dgm:presLayoutVars>
          <dgm:chMax val="1"/>
          <dgm:bulletEnabled val="1"/>
        </dgm:presLayoutVars>
      </dgm:prSet>
      <dgm:spPr/>
      <dgm:t>
        <a:bodyPr/>
        <a:lstStyle/>
        <a:p>
          <a:endParaRPr lang="en-US"/>
        </a:p>
      </dgm:t>
    </dgm:pt>
    <dgm:pt modelId="{76D4931E-8362-D54C-A771-F5ABBE78BAC3}" type="pres">
      <dgm:prSet presAssocID="{182E994D-8290-164F-A456-2217F5FBFFFB}" presName="descendantText" presStyleLbl="alignAccFollowNode1" presStyleIdx="2" presStyleCnt="3">
        <dgm:presLayoutVars>
          <dgm:bulletEnabled val="1"/>
        </dgm:presLayoutVars>
      </dgm:prSet>
      <dgm:spPr/>
      <dgm:t>
        <a:bodyPr/>
        <a:lstStyle/>
        <a:p>
          <a:endParaRPr lang="en-US"/>
        </a:p>
      </dgm:t>
    </dgm:pt>
  </dgm:ptLst>
  <dgm:cxnLst>
    <dgm:cxn modelId="{1498E7E6-578D-5F41-9E90-E7D486380FF9}" type="presOf" srcId="{58D7C551-2A66-BF4A-80D6-7ED0E1A0F42F}" destId="{54D98BCA-71A4-1F46-B667-E2528157C751}" srcOrd="0" destOrd="1" presId="urn:microsoft.com/office/officeart/2005/8/layout/vList5"/>
    <dgm:cxn modelId="{1C24CA0D-1C12-6641-8390-AAAEFEA76DF0}" type="presOf" srcId="{585B12BE-2292-0941-9D35-9365BC404427}" destId="{98B645A7-DD5A-F644-93E6-984B2AE64C09}" srcOrd="0" destOrd="1" presId="urn:microsoft.com/office/officeart/2005/8/layout/vList5"/>
    <dgm:cxn modelId="{077D4CE5-4520-704B-AB3B-798C20C9ABBF}" srcId="{182E994D-8290-164F-A456-2217F5FBFFFB}" destId="{05AB8469-35E0-1346-9A33-C7BD67EFF414}" srcOrd="0" destOrd="0" parTransId="{1B8206B2-CBC1-B74C-80C7-397B47D5AD41}" sibTransId="{628DE7F4-6EE5-3144-9464-BBF4AF461136}"/>
    <dgm:cxn modelId="{A5E5BE90-D35B-3A4B-8454-13EF8A810060}" srcId="{182E994D-8290-164F-A456-2217F5FBFFFB}" destId="{420F44EA-DB95-A849-9B22-6E78D426398D}" srcOrd="1" destOrd="0" parTransId="{876C8451-FA72-9D40-9DBD-6E9B21F843F4}" sibTransId="{71C41998-0BD8-F14E-A62E-BD9055433B28}"/>
    <dgm:cxn modelId="{C935C01E-0856-D741-A2F7-557517C5AFA4}" type="presOf" srcId="{05AB8469-35E0-1346-9A33-C7BD67EFF414}" destId="{76D4931E-8362-D54C-A771-F5ABBE78BAC3}" srcOrd="0" destOrd="0" presId="urn:microsoft.com/office/officeart/2005/8/layout/vList5"/>
    <dgm:cxn modelId="{73EA249C-03B5-9E41-A44D-D8E22E477642}" type="presOf" srcId="{AD199D59-2E86-7E4C-B725-36C21A744E0C}" destId="{54D98BCA-71A4-1F46-B667-E2528157C751}" srcOrd="0" destOrd="0" presId="urn:microsoft.com/office/officeart/2005/8/layout/vList5"/>
    <dgm:cxn modelId="{74E5F72F-AA4D-4C47-B718-E03CC884374E}" srcId="{4CDFB545-91F0-674D-B854-C61CE682CC41}" destId="{E2F919BA-0D72-1143-8EB1-DEAEC97E3225}" srcOrd="0" destOrd="0" parTransId="{45F0E079-19F3-C349-A0DD-FE6663663B33}" sibTransId="{53436D1C-5013-3F4B-B29D-F916FBD65C35}"/>
    <dgm:cxn modelId="{9C56A3AA-B630-B448-A42E-9C3EAD2CA34F}" type="presOf" srcId="{182E994D-8290-164F-A456-2217F5FBFFFB}" destId="{3A023877-8B7B-2344-B237-CB3DC8DD8835}" srcOrd="0" destOrd="0" presId="urn:microsoft.com/office/officeart/2005/8/layout/vList5"/>
    <dgm:cxn modelId="{EFD07E3D-8264-1242-A5FF-4A8190325394}" type="presOf" srcId="{4CDFB545-91F0-674D-B854-C61CE682CC41}" destId="{D4027FCC-76AD-9947-B9A9-C76FEA51C5D2}" srcOrd="0" destOrd="0" presId="urn:microsoft.com/office/officeart/2005/8/layout/vList5"/>
    <dgm:cxn modelId="{FE1F2C7D-C1A3-F64C-83FC-0C289AC7CD4D}" srcId="{21B2D536-D215-A248-9E73-E4F2CC11A269}" destId="{182E994D-8290-164F-A456-2217F5FBFFFB}" srcOrd="2" destOrd="0" parTransId="{21E8FB34-6C57-EA48-A84B-1403C3419D0B}" sibTransId="{85B88AE9-72AE-4042-A5EB-3E8B95F97541}"/>
    <dgm:cxn modelId="{1C59D1B4-70CE-3546-B69E-0346BCE63433}" type="presOf" srcId="{2AA15F05-884F-614A-9459-BFF4766C8759}" destId="{CC9F6867-9C2D-BF4A-9342-F0F8DE03B32B}" srcOrd="0" destOrd="0" presId="urn:microsoft.com/office/officeart/2005/8/layout/vList5"/>
    <dgm:cxn modelId="{097524D7-3B2A-0249-BAAD-52C68CBF193A}" srcId="{2AA15F05-884F-614A-9459-BFF4766C8759}" destId="{AD199D59-2E86-7E4C-B725-36C21A744E0C}" srcOrd="0" destOrd="0" parTransId="{76889F36-4A9D-6F4F-AE0B-AD68B08DECED}" sibTransId="{701B4689-C708-284D-B460-133A0A3F8B19}"/>
    <dgm:cxn modelId="{201C5ADF-EA4F-F34B-B3E7-978790D684DF}" srcId="{4CDFB545-91F0-674D-B854-C61CE682CC41}" destId="{585B12BE-2292-0941-9D35-9365BC404427}" srcOrd="1" destOrd="0" parTransId="{D036B63D-0E53-6F4F-B0DA-130828ADDAD0}" sibTransId="{50F51AD9-B1A0-4F4A-950B-718703C6AB13}"/>
    <dgm:cxn modelId="{07E16902-4C75-D949-8AB8-536B6FF1D0F5}" srcId="{2AA15F05-884F-614A-9459-BFF4766C8759}" destId="{58D7C551-2A66-BF4A-80D6-7ED0E1A0F42F}" srcOrd="1" destOrd="0" parTransId="{E070F520-7CBE-9249-A812-057B6ADD7824}" sibTransId="{E3D2CBDE-9997-7548-9F04-3C94F313DEA8}"/>
    <dgm:cxn modelId="{BBDCFBD1-AD4C-D849-979F-FB9FBC738804}" type="presOf" srcId="{420F44EA-DB95-A849-9B22-6E78D426398D}" destId="{76D4931E-8362-D54C-A771-F5ABBE78BAC3}" srcOrd="0" destOrd="1" presId="urn:microsoft.com/office/officeart/2005/8/layout/vList5"/>
    <dgm:cxn modelId="{88C59EE2-B50E-3D43-A94E-CB6A8500F8B6}" type="presOf" srcId="{21B2D536-D215-A248-9E73-E4F2CC11A269}" destId="{43F7E71E-C878-5E42-AB9D-99357A17FDD8}" srcOrd="0" destOrd="0" presId="urn:microsoft.com/office/officeart/2005/8/layout/vList5"/>
    <dgm:cxn modelId="{C630B850-BF79-4742-B163-237B7CEA7153}" srcId="{21B2D536-D215-A248-9E73-E4F2CC11A269}" destId="{4CDFB545-91F0-674D-B854-C61CE682CC41}" srcOrd="0" destOrd="0" parTransId="{007B136A-9BCC-5346-9199-9985D7BE7A2D}" sibTransId="{F13587B9-6156-FA4C-AFF2-4454937E0631}"/>
    <dgm:cxn modelId="{FD89A1CD-05ED-5442-930C-A62D7215D4EE}" type="presOf" srcId="{E2F919BA-0D72-1143-8EB1-DEAEC97E3225}" destId="{98B645A7-DD5A-F644-93E6-984B2AE64C09}" srcOrd="0" destOrd="0" presId="urn:microsoft.com/office/officeart/2005/8/layout/vList5"/>
    <dgm:cxn modelId="{F93D86FC-A03A-DB49-ACF0-E0C4F0B6895E}" srcId="{21B2D536-D215-A248-9E73-E4F2CC11A269}" destId="{2AA15F05-884F-614A-9459-BFF4766C8759}" srcOrd="1" destOrd="0" parTransId="{E7F4B9F2-BEC2-5347-84D1-167F724A3893}" sibTransId="{CD105D03-8C8B-2949-8654-469795A05A09}"/>
    <dgm:cxn modelId="{842D2B73-921E-B244-A21F-11DE544D2F10}" type="presParOf" srcId="{43F7E71E-C878-5E42-AB9D-99357A17FDD8}" destId="{32C5664D-1B39-2241-98FC-72677C3FAE8F}" srcOrd="0" destOrd="0" presId="urn:microsoft.com/office/officeart/2005/8/layout/vList5"/>
    <dgm:cxn modelId="{B9760DCB-ED70-FB40-A020-313F5A2E909E}" type="presParOf" srcId="{32C5664D-1B39-2241-98FC-72677C3FAE8F}" destId="{D4027FCC-76AD-9947-B9A9-C76FEA51C5D2}" srcOrd="0" destOrd="0" presId="urn:microsoft.com/office/officeart/2005/8/layout/vList5"/>
    <dgm:cxn modelId="{D304341C-31EE-1B48-B0DC-0D4A02FF23E7}" type="presParOf" srcId="{32C5664D-1B39-2241-98FC-72677C3FAE8F}" destId="{98B645A7-DD5A-F644-93E6-984B2AE64C09}" srcOrd="1" destOrd="0" presId="urn:microsoft.com/office/officeart/2005/8/layout/vList5"/>
    <dgm:cxn modelId="{58739405-223E-1545-B9BD-E3306B6CBC27}" type="presParOf" srcId="{43F7E71E-C878-5E42-AB9D-99357A17FDD8}" destId="{012691C0-0653-A44E-AA16-59E53C94E88D}" srcOrd="1" destOrd="0" presId="urn:microsoft.com/office/officeart/2005/8/layout/vList5"/>
    <dgm:cxn modelId="{1D4331A8-E735-3144-A3B9-9A6F4C9D70BE}" type="presParOf" srcId="{43F7E71E-C878-5E42-AB9D-99357A17FDD8}" destId="{F09B1A32-817B-FD4F-8BC9-7D60E54080ED}" srcOrd="2" destOrd="0" presId="urn:microsoft.com/office/officeart/2005/8/layout/vList5"/>
    <dgm:cxn modelId="{70A4C7CD-F657-AD45-9764-39675D0EE68D}" type="presParOf" srcId="{F09B1A32-817B-FD4F-8BC9-7D60E54080ED}" destId="{CC9F6867-9C2D-BF4A-9342-F0F8DE03B32B}" srcOrd="0" destOrd="0" presId="urn:microsoft.com/office/officeart/2005/8/layout/vList5"/>
    <dgm:cxn modelId="{1D5782FC-7130-A648-AD70-6214AF6958CE}" type="presParOf" srcId="{F09B1A32-817B-FD4F-8BC9-7D60E54080ED}" destId="{54D98BCA-71A4-1F46-B667-E2528157C751}" srcOrd="1" destOrd="0" presId="urn:microsoft.com/office/officeart/2005/8/layout/vList5"/>
    <dgm:cxn modelId="{638FF4A4-72B4-6F4D-A625-F01F17EB6235}" type="presParOf" srcId="{43F7E71E-C878-5E42-AB9D-99357A17FDD8}" destId="{5A2F669E-FA79-5F4B-885F-5D3F3B0D34B9}" srcOrd="3" destOrd="0" presId="urn:microsoft.com/office/officeart/2005/8/layout/vList5"/>
    <dgm:cxn modelId="{97AB3BE6-D57A-9C45-9EEA-566F378FF116}" type="presParOf" srcId="{43F7E71E-C878-5E42-AB9D-99357A17FDD8}" destId="{CF136519-A837-8847-9FDF-CC528BF16A3C}" srcOrd="4" destOrd="0" presId="urn:microsoft.com/office/officeart/2005/8/layout/vList5"/>
    <dgm:cxn modelId="{42B4BAE9-1667-1A41-9296-3A9116B72B9A}" type="presParOf" srcId="{CF136519-A837-8847-9FDF-CC528BF16A3C}" destId="{3A023877-8B7B-2344-B237-CB3DC8DD8835}" srcOrd="0" destOrd="0" presId="urn:microsoft.com/office/officeart/2005/8/layout/vList5"/>
    <dgm:cxn modelId="{44EAF7AE-FC83-5E4B-AA96-E5723AEB05D1}" type="presParOf" srcId="{CF136519-A837-8847-9FDF-CC528BF16A3C}" destId="{76D4931E-8362-D54C-A771-F5ABBE78BAC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B645A7-DD5A-F644-93E6-984B2AE64C09}">
      <dsp:nvSpPr>
        <dsp:cNvPr id="0" name=""/>
        <dsp:cNvSpPr/>
      </dsp:nvSpPr>
      <dsp:spPr>
        <a:xfrm rot="5400000">
          <a:off x="5345478" y="-2058405"/>
          <a:ext cx="1000511" cy="5501867"/>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a:t>Listening </a:t>
          </a:r>
        </a:p>
        <a:p>
          <a:pPr marL="228600" lvl="1" indent="-228600" algn="l" defTabSz="889000" rtl="0">
            <a:lnSpc>
              <a:spcPct val="90000"/>
            </a:lnSpc>
            <a:spcBef>
              <a:spcPct val="0"/>
            </a:spcBef>
            <a:spcAft>
              <a:spcPct val="15000"/>
            </a:spcAft>
            <a:buChar char="••"/>
          </a:pPr>
          <a:r>
            <a:rPr lang="en-GB" sz="2000" kern="1200" dirty="0"/>
            <a:t>Maintaining eye-contact</a:t>
          </a:r>
        </a:p>
      </dsp:txBody>
      <dsp:txXfrm rot="-5400000">
        <a:off x="3094801" y="241113"/>
        <a:ext cx="5453026" cy="902829"/>
      </dsp:txXfrm>
    </dsp:sp>
    <dsp:sp modelId="{D4027FCC-76AD-9947-B9A9-C76FEA51C5D2}">
      <dsp:nvSpPr>
        <dsp:cNvPr id="0" name=""/>
        <dsp:cNvSpPr/>
      </dsp:nvSpPr>
      <dsp:spPr>
        <a:xfrm>
          <a:off x="0" y="1894"/>
          <a:ext cx="3094800" cy="1250639"/>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GB" sz="2000" kern="1200" dirty="0"/>
            <a:t>Good communication skills </a:t>
          </a:r>
        </a:p>
      </dsp:txBody>
      <dsp:txXfrm>
        <a:off x="61051" y="62945"/>
        <a:ext cx="2972698" cy="1128537"/>
      </dsp:txXfrm>
    </dsp:sp>
    <dsp:sp modelId="{54D98BCA-71A4-1F46-B667-E2528157C751}">
      <dsp:nvSpPr>
        <dsp:cNvPr id="0" name=""/>
        <dsp:cNvSpPr/>
      </dsp:nvSpPr>
      <dsp:spPr>
        <a:xfrm rot="5400000">
          <a:off x="5345478" y="-810547"/>
          <a:ext cx="1000511" cy="5501867"/>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a:t>Medicine </a:t>
          </a:r>
        </a:p>
        <a:p>
          <a:pPr marL="228600" lvl="1" indent="-228600" algn="l" defTabSz="889000" rtl="0">
            <a:lnSpc>
              <a:spcPct val="90000"/>
            </a:lnSpc>
            <a:spcBef>
              <a:spcPct val="0"/>
            </a:spcBef>
            <a:spcAft>
              <a:spcPct val="15000"/>
            </a:spcAft>
            <a:buChar char="••"/>
          </a:pPr>
          <a:r>
            <a:rPr lang="en-GB" sz="2000" kern="1200" dirty="0"/>
            <a:t>The University </a:t>
          </a:r>
        </a:p>
      </dsp:txBody>
      <dsp:txXfrm rot="-5400000">
        <a:off x="3094801" y="1488971"/>
        <a:ext cx="5453026" cy="902829"/>
      </dsp:txXfrm>
    </dsp:sp>
    <dsp:sp modelId="{CC9F6867-9C2D-BF4A-9342-F0F8DE03B32B}">
      <dsp:nvSpPr>
        <dsp:cNvPr id="0" name=""/>
        <dsp:cNvSpPr/>
      </dsp:nvSpPr>
      <dsp:spPr>
        <a:xfrm>
          <a:off x="0" y="1315066"/>
          <a:ext cx="3094800" cy="1250639"/>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GB" sz="2000" kern="1200" dirty="0"/>
            <a:t>Enthusiastic</a:t>
          </a:r>
          <a:r>
            <a:rPr lang="en-GB" sz="3600" kern="1200" dirty="0"/>
            <a:t> </a:t>
          </a:r>
        </a:p>
      </dsp:txBody>
      <dsp:txXfrm>
        <a:off x="61051" y="1376117"/>
        <a:ext cx="2972698" cy="1128537"/>
      </dsp:txXfrm>
    </dsp:sp>
    <dsp:sp modelId="{76D4931E-8362-D54C-A771-F5ABBE78BAC3}">
      <dsp:nvSpPr>
        <dsp:cNvPr id="0" name=""/>
        <dsp:cNvSpPr/>
      </dsp:nvSpPr>
      <dsp:spPr>
        <a:xfrm rot="5400000">
          <a:off x="5345478" y="502624"/>
          <a:ext cx="1000511" cy="5501867"/>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a:t>Uses experiences</a:t>
          </a:r>
        </a:p>
        <a:p>
          <a:pPr marL="228600" lvl="1" indent="-228600" algn="l" defTabSz="889000" rtl="0">
            <a:lnSpc>
              <a:spcPct val="90000"/>
            </a:lnSpc>
            <a:spcBef>
              <a:spcPct val="0"/>
            </a:spcBef>
            <a:spcAft>
              <a:spcPct val="15000"/>
            </a:spcAft>
            <a:buChar char="••"/>
          </a:pPr>
          <a:r>
            <a:rPr lang="en-GB" sz="2000" kern="1200" dirty="0"/>
            <a:t>Explains thought process</a:t>
          </a:r>
        </a:p>
      </dsp:txBody>
      <dsp:txXfrm rot="-5400000">
        <a:off x="3094801" y="2802143"/>
        <a:ext cx="5453026" cy="902829"/>
      </dsp:txXfrm>
    </dsp:sp>
    <dsp:sp modelId="{3A023877-8B7B-2344-B237-CB3DC8DD8835}">
      <dsp:nvSpPr>
        <dsp:cNvPr id="0" name=""/>
        <dsp:cNvSpPr/>
      </dsp:nvSpPr>
      <dsp:spPr>
        <a:xfrm>
          <a:off x="0" y="2628238"/>
          <a:ext cx="3094800" cy="1250639"/>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GB" sz="2000" kern="1200" dirty="0"/>
            <a:t>Critical Thinker </a:t>
          </a:r>
        </a:p>
      </dsp:txBody>
      <dsp:txXfrm>
        <a:off x="61051" y="2689289"/>
        <a:ext cx="2972698" cy="112853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C4A4C-BE26-464B-A8C7-B4DFCC17BC60}" type="datetimeFigureOut">
              <a:rPr lang="en-GB" smtClean="0"/>
              <a:t>22/06/2017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A131CD-97E0-4A20-9075-DFC77EDF86CC}" type="slidenum">
              <a:rPr lang="en-GB" smtClean="0"/>
              <a:t>‹#›</a:t>
            </a:fld>
            <a:endParaRPr lang="en-GB"/>
          </a:p>
        </p:txBody>
      </p:sp>
    </p:spTree>
    <p:extLst>
      <p:ext uri="{BB962C8B-B14F-4D97-AF65-F5344CB8AC3E}">
        <p14:creationId xmlns:p14="http://schemas.microsoft.com/office/powerpoint/2010/main" val="4109122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A131CD-97E0-4A20-9075-DFC77EDF86CC}" type="slidenum">
              <a:rPr lang="en-GB" smtClean="0"/>
              <a:t>1</a:t>
            </a:fld>
            <a:endParaRPr lang="en-GB"/>
          </a:p>
        </p:txBody>
      </p:sp>
    </p:spTree>
    <p:extLst>
      <p:ext uri="{BB962C8B-B14F-4D97-AF65-F5344CB8AC3E}">
        <p14:creationId xmlns:p14="http://schemas.microsoft.com/office/powerpoint/2010/main" val="137243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baseline="0"/>
              <a:t>AAAAA/AAAAB at Higher is impressive, but is a given. </a:t>
            </a:r>
            <a:endParaRPr lang="en-GB" b="0" i="0" baseline="0" dirty="0"/>
          </a:p>
        </p:txBody>
      </p:sp>
      <p:sp>
        <p:nvSpPr>
          <p:cNvPr id="4" name="Slide Number Placeholder 3"/>
          <p:cNvSpPr>
            <a:spLocks noGrp="1"/>
          </p:cNvSpPr>
          <p:nvPr>
            <p:ph type="sldNum" sz="quarter" idx="10"/>
          </p:nvPr>
        </p:nvSpPr>
        <p:spPr/>
        <p:txBody>
          <a:bodyPr/>
          <a:lstStyle/>
          <a:p>
            <a:fld id="{7AA131CD-97E0-4A20-9075-DFC77EDF86CC}" type="slidenum">
              <a:rPr lang="en-GB" smtClean="0"/>
              <a:t>3</a:t>
            </a:fld>
            <a:endParaRPr lang="en-GB"/>
          </a:p>
        </p:txBody>
      </p:sp>
    </p:spTree>
    <p:extLst>
      <p:ext uri="{BB962C8B-B14F-4D97-AF65-F5344CB8AC3E}">
        <p14:creationId xmlns:p14="http://schemas.microsoft.com/office/powerpoint/2010/main" val="1470399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A131CD-97E0-4A20-9075-DFC77EDF86CC}" type="slidenum">
              <a:rPr lang="en-GB" smtClean="0"/>
              <a:t>6</a:t>
            </a:fld>
            <a:endParaRPr lang="en-GB"/>
          </a:p>
        </p:txBody>
      </p:sp>
    </p:spTree>
    <p:extLst>
      <p:ext uri="{BB962C8B-B14F-4D97-AF65-F5344CB8AC3E}">
        <p14:creationId xmlns:p14="http://schemas.microsoft.com/office/powerpoint/2010/main" val="59598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Autonomy:</a:t>
            </a:r>
            <a:r>
              <a:rPr lang="en-GB" baseline="0" dirty="0"/>
              <a:t> If it’s the patient we’re treating, it’s the patient to whom we report. They are free to enter and leave our care whenever they see fit (assuming capacity), and all clinical decision making, where possible and desired by the patient, should be made with their involvement. Actions carried out without patient consent, and without legal protection, constitute assault. </a:t>
            </a:r>
          </a:p>
          <a:p>
            <a:endParaRPr lang="en-GB" baseline="0" dirty="0"/>
          </a:p>
          <a:p>
            <a:r>
              <a:rPr lang="en-GB" baseline="0" dirty="0"/>
              <a:t>Non-Maleficence: Hippocratic “do no harm”. As doctors, we always act in the best interest of the patient. Acts of commission (doing something) and omission (not doing something), that cause harm to our patient, are in direct violation of this principle.</a:t>
            </a:r>
          </a:p>
          <a:p>
            <a:endParaRPr lang="en-GB" baseline="0" dirty="0"/>
          </a:p>
          <a:p>
            <a:r>
              <a:rPr lang="en-GB" baseline="0" dirty="0"/>
              <a:t>Beneficence: Often hard to tell the difference between non-maleficence and beneficence. Whereas non-maleficence is continuous (we should never harm a person), beneficence is intermittent (your duty to fulfil this principle only comes into effect when you are responsible for the care of that patient). Acts of admission to a ward, and administration of drugs (for example) are directly linked to your care of that patient, and should always ben in the patient’s best interests. </a:t>
            </a:r>
          </a:p>
          <a:p>
            <a:endParaRPr lang="en-GB" baseline="0" dirty="0"/>
          </a:p>
          <a:p>
            <a:r>
              <a:rPr lang="en-GB" baseline="0" dirty="0"/>
              <a:t>Justice: In the words of Aristotle, “giving to each that which is his due”. Equal care for equal problem. Money, power, social status, race, gender, and all other factors should not be qualifying grounds for delivering sub-standard (or above par) care. </a:t>
            </a:r>
            <a:endParaRPr lang="en-GB" dirty="0"/>
          </a:p>
        </p:txBody>
      </p:sp>
      <p:sp>
        <p:nvSpPr>
          <p:cNvPr id="4" name="Slide Number Placeholder 3"/>
          <p:cNvSpPr>
            <a:spLocks noGrp="1"/>
          </p:cNvSpPr>
          <p:nvPr>
            <p:ph type="sldNum" sz="quarter" idx="10"/>
          </p:nvPr>
        </p:nvSpPr>
        <p:spPr/>
        <p:txBody>
          <a:bodyPr/>
          <a:lstStyle/>
          <a:p>
            <a:fld id="{7AA131CD-97E0-4A20-9075-DFC77EDF86CC}" type="slidenum">
              <a:rPr lang="en-GB" smtClean="0"/>
              <a:t>8</a:t>
            </a:fld>
            <a:endParaRPr lang="en-GB"/>
          </a:p>
        </p:txBody>
      </p:sp>
    </p:spTree>
    <p:extLst>
      <p:ext uri="{BB962C8B-B14F-4D97-AF65-F5344CB8AC3E}">
        <p14:creationId xmlns:p14="http://schemas.microsoft.com/office/powerpoint/2010/main" val="3884009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A131CD-97E0-4A20-9075-DFC77EDF86CC}" type="slidenum">
              <a:rPr lang="en-GB" smtClean="0"/>
              <a:t>9</a:t>
            </a:fld>
            <a:endParaRPr lang="en-GB"/>
          </a:p>
        </p:txBody>
      </p:sp>
    </p:spTree>
    <p:extLst>
      <p:ext uri="{BB962C8B-B14F-4D97-AF65-F5344CB8AC3E}">
        <p14:creationId xmlns:p14="http://schemas.microsoft.com/office/powerpoint/2010/main" val="1497229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A131CD-97E0-4A20-9075-DFC77EDF86CC}" type="slidenum">
              <a:rPr lang="en-GB" smtClean="0"/>
              <a:t>10</a:t>
            </a:fld>
            <a:endParaRPr lang="en-GB"/>
          </a:p>
        </p:txBody>
      </p:sp>
    </p:spTree>
    <p:extLst>
      <p:ext uri="{BB962C8B-B14F-4D97-AF65-F5344CB8AC3E}">
        <p14:creationId xmlns:p14="http://schemas.microsoft.com/office/powerpoint/2010/main" val="1181771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Interactive Station:</a:t>
            </a:r>
            <a:r>
              <a:rPr lang="en-US" baseline="0" dirty="0"/>
              <a:t> Guiding someone who is blind around a course, build a puzzle. </a:t>
            </a:r>
            <a:endParaRPr lang="en-US" dirty="0"/>
          </a:p>
        </p:txBody>
      </p:sp>
      <p:sp>
        <p:nvSpPr>
          <p:cNvPr id="4" name="Slide Number Placeholder 3"/>
          <p:cNvSpPr>
            <a:spLocks noGrp="1"/>
          </p:cNvSpPr>
          <p:nvPr>
            <p:ph type="sldNum" sz="quarter" idx="10"/>
          </p:nvPr>
        </p:nvSpPr>
        <p:spPr/>
        <p:txBody>
          <a:bodyPr/>
          <a:lstStyle/>
          <a:p>
            <a:fld id="{7AA131CD-97E0-4A20-9075-DFC77EDF86CC}" type="slidenum">
              <a:rPr lang="en-GB" smtClean="0"/>
              <a:t>12</a:t>
            </a:fld>
            <a:endParaRPr lang="en-GB"/>
          </a:p>
        </p:txBody>
      </p:sp>
    </p:spTree>
    <p:extLst>
      <p:ext uri="{BB962C8B-B14F-4D97-AF65-F5344CB8AC3E}">
        <p14:creationId xmlns:p14="http://schemas.microsoft.com/office/powerpoint/2010/main" val="1181818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131CD-97E0-4A20-9075-DFC77EDF86CC}" type="slidenum">
              <a:rPr lang="en-GB" smtClean="0"/>
              <a:t>13</a:t>
            </a:fld>
            <a:endParaRPr lang="en-GB"/>
          </a:p>
        </p:txBody>
      </p:sp>
    </p:spTree>
    <p:extLst>
      <p:ext uri="{BB962C8B-B14F-4D97-AF65-F5344CB8AC3E}">
        <p14:creationId xmlns:p14="http://schemas.microsoft.com/office/powerpoint/2010/main" val="621091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A131CD-97E0-4A20-9075-DFC77EDF86CC}" type="slidenum">
              <a:rPr lang="en-GB" smtClean="0"/>
              <a:t>14</a:t>
            </a:fld>
            <a:endParaRPr lang="en-GB"/>
          </a:p>
        </p:txBody>
      </p:sp>
    </p:spTree>
    <p:extLst>
      <p:ext uri="{BB962C8B-B14F-4D97-AF65-F5344CB8AC3E}">
        <p14:creationId xmlns:p14="http://schemas.microsoft.com/office/powerpoint/2010/main" val="115368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F56A1E-F178-460E-A5C4-6EDC30AB9695}"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2735265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56A1E-F178-460E-A5C4-6EDC30AB9695}"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2891488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56A1E-F178-460E-A5C4-6EDC30AB9695}"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348C-FC42-4E8B-8D4D-95FFB6C99883}"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95508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56A1E-F178-460E-A5C4-6EDC30AB9695}"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2278180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56A1E-F178-460E-A5C4-6EDC30AB9695}"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348C-FC42-4E8B-8D4D-95FFB6C9988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87939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56A1E-F178-460E-A5C4-6EDC30AB9695}"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1767530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56A1E-F178-460E-A5C4-6EDC30AB9695}"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2911000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56A1E-F178-460E-A5C4-6EDC30AB9695}"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108909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56A1E-F178-460E-A5C4-6EDC30AB9695}"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3045657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56A1E-F178-460E-A5C4-6EDC30AB9695}"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306034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F56A1E-F178-460E-A5C4-6EDC30AB9695}" type="datetimeFigureOut">
              <a:rPr lang="en-GB" smtClean="0"/>
              <a:t>22/06/2017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366619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F56A1E-F178-460E-A5C4-6EDC30AB9695}" type="datetimeFigureOut">
              <a:rPr lang="en-GB" smtClean="0"/>
              <a:t>22/06/2017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1191092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F56A1E-F178-460E-A5C4-6EDC30AB9695}" type="datetimeFigureOut">
              <a:rPr lang="en-GB" smtClean="0"/>
              <a:t>22/06/2017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127913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56A1E-F178-460E-A5C4-6EDC30AB9695}" type="datetimeFigureOut">
              <a:rPr lang="en-GB" smtClean="0"/>
              <a:t>22/06/2017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561860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F56A1E-F178-460E-A5C4-6EDC30AB9695}" type="datetimeFigureOut">
              <a:rPr lang="en-GB" smtClean="0"/>
              <a:t>22/06/2017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3696340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F56A1E-F178-460E-A5C4-6EDC30AB9695}" type="datetimeFigureOut">
              <a:rPr lang="en-GB" smtClean="0"/>
              <a:t>22/06/2017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95348C-FC42-4E8B-8D4D-95FFB6C99883}" type="slidenum">
              <a:rPr lang="en-GB" smtClean="0"/>
              <a:t>‹#›</a:t>
            </a:fld>
            <a:endParaRPr lang="en-GB"/>
          </a:p>
        </p:txBody>
      </p:sp>
    </p:spTree>
    <p:extLst>
      <p:ext uri="{BB962C8B-B14F-4D97-AF65-F5344CB8AC3E}">
        <p14:creationId xmlns:p14="http://schemas.microsoft.com/office/powerpoint/2010/main" val="3950464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F56A1E-F178-460E-A5C4-6EDC30AB9695}" type="datetimeFigureOut">
              <a:rPr lang="en-GB" smtClean="0"/>
              <a:t>22/06/2017</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595348C-FC42-4E8B-8D4D-95FFB6C99883}" type="slidenum">
              <a:rPr lang="en-GB" smtClean="0"/>
              <a:t>‹#›</a:t>
            </a:fld>
            <a:endParaRPr lang="en-GB"/>
          </a:p>
        </p:txBody>
      </p:sp>
    </p:spTree>
    <p:extLst>
      <p:ext uri="{BB962C8B-B14F-4D97-AF65-F5344CB8AC3E}">
        <p14:creationId xmlns:p14="http://schemas.microsoft.com/office/powerpoint/2010/main" val="42398038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edschools.ac.uk/SiteCollectionDocuments/MSC-Entry-requirements-for-UK-medical-school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800" dirty="0"/>
              <a:t>Medical School Interviews</a:t>
            </a:r>
          </a:p>
        </p:txBody>
      </p:sp>
      <p:sp>
        <p:nvSpPr>
          <p:cNvPr id="3" name="Subtitle 2"/>
          <p:cNvSpPr>
            <a:spLocks noGrp="1"/>
          </p:cNvSpPr>
          <p:nvPr>
            <p:ph type="subTitle" idx="1"/>
          </p:nvPr>
        </p:nvSpPr>
        <p:spPr/>
        <p:txBody>
          <a:bodyPr>
            <a:normAutofit lnSpcReduction="10000"/>
          </a:bodyPr>
          <a:lstStyle/>
          <a:p>
            <a:r>
              <a:rPr lang="en-GB" dirty="0"/>
              <a:t>Kieran Ferrier, 3</a:t>
            </a:r>
            <a:r>
              <a:rPr lang="en-GB" baseline="30000" dirty="0"/>
              <a:t>rd</a:t>
            </a:r>
            <a:r>
              <a:rPr lang="en-GB" dirty="0"/>
              <a:t> Year Student</a:t>
            </a:r>
          </a:p>
          <a:p>
            <a:r>
              <a:rPr lang="en-GB" dirty="0"/>
              <a:t>Kay McGillivray, 2</a:t>
            </a:r>
            <a:r>
              <a:rPr lang="en-GB" baseline="30000" dirty="0"/>
              <a:t>nd</a:t>
            </a:r>
            <a:r>
              <a:rPr lang="en-GB" dirty="0"/>
              <a:t> Year Student</a:t>
            </a:r>
          </a:p>
          <a:p>
            <a:r>
              <a:rPr lang="en-GB" dirty="0"/>
              <a:t>University of St Andrews</a:t>
            </a:r>
          </a:p>
        </p:txBody>
      </p:sp>
      <p:pic>
        <p:nvPicPr>
          <p:cNvPr id="1028" name="Picture 4" descr="Image result for royal college of surgeons edinburg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303" y="4924493"/>
            <a:ext cx="3874625" cy="173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323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100" dirty="0"/>
              <a:t>“Only flesh with its soul-its blood-you must not eat”</a:t>
            </a:r>
            <a:br>
              <a:rPr lang="en-GB" sz="3100" dirty="0"/>
            </a:br>
            <a:r>
              <a:rPr lang="en-GB" sz="3100" b="1" dirty="0"/>
              <a:t>Genesis 9:3-4</a:t>
            </a:r>
            <a:r>
              <a:rPr lang="en-GB" dirty="0"/>
              <a:t/>
            </a:r>
            <a:br>
              <a:rPr lang="en-GB" dirty="0"/>
            </a:br>
            <a:endParaRPr lang="en-GB" sz="3600" dirty="0"/>
          </a:p>
        </p:txBody>
      </p:sp>
      <p:sp>
        <p:nvSpPr>
          <p:cNvPr id="3" name="Content Placeholder 2"/>
          <p:cNvSpPr>
            <a:spLocks noGrp="1"/>
          </p:cNvSpPr>
          <p:nvPr>
            <p:ph idx="1"/>
          </p:nvPr>
        </p:nvSpPr>
        <p:spPr>
          <a:xfrm>
            <a:off x="671547" y="2158810"/>
            <a:ext cx="8596668" cy="3880773"/>
          </a:xfrm>
        </p:spPr>
        <p:txBody>
          <a:bodyPr/>
          <a:lstStyle/>
          <a:p>
            <a:r>
              <a:rPr lang="en-GB" b="1" dirty="0"/>
              <a:t>Scenario</a:t>
            </a:r>
          </a:p>
          <a:p>
            <a:pPr lvl="1"/>
            <a:r>
              <a:rPr lang="en-GB" i="1" dirty="0"/>
              <a:t>“Whilst on attachment to a local A&amp;E department, a 12 year old female is brought in by the local ambulance crew, followed quickly by her two parents, after a major RTA. Both parents are devout Jehovah’s Witnesses. Your multidisciplinary team concludes that, amongst other courses of treatment, a blood transfusion is required to save the life of this patient. </a:t>
            </a:r>
          </a:p>
          <a:p>
            <a:pPr lvl="1"/>
            <a:r>
              <a:rPr lang="en-GB" i="1" dirty="0"/>
              <a:t>In accordance with their interpretation of Scripture, Jehovah’s Witnesses are staunchly opposed to receiving blood transfusions, believing it to be sinful. The parents refuse to give consent for the child to receive the blood transfusion.”</a:t>
            </a:r>
          </a:p>
          <a:p>
            <a:pPr lvl="1"/>
            <a:r>
              <a:rPr lang="en-GB" u="sng" dirty="0"/>
              <a:t>Using your knowledge of medical ethics, please discuss the considerations you must make before continuing with your treatment plan. </a:t>
            </a:r>
          </a:p>
        </p:txBody>
      </p:sp>
    </p:spTree>
    <p:extLst>
      <p:ext uri="{BB962C8B-B14F-4D97-AF65-F5344CB8AC3E}">
        <p14:creationId xmlns:p14="http://schemas.microsoft.com/office/powerpoint/2010/main" val="818837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Deal with… Role Play Scenarios</a:t>
            </a:r>
          </a:p>
        </p:txBody>
      </p:sp>
      <p:sp>
        <p:nvSpPr>
          <p:cNvPr id="3" name="Content Placeholder 2"/>
          <p:cNvSpPr>
            <a:spLocks noGrp="1"/>
          </p:cNvSpPr>
          <p:nvPr>
            <p:ph idx="1"/>
          </p:nvPr>
        </p:nvSpPr>
        <p:spPr>
          <a:xfrm>
            <a:off x="677334" y="1930400"/>
            <a:ext cx="8596668" cy="3880773"/>
          </a:xfrm>
        </p:spPr>
        <p:txBody>
          <a:bodyPr>
            <a:normAutofit/>
          </a:bodyPr>
          <a:lstStyle/>
          <a:p>
            <a:pPr marL="0" indent="0">
              <a:buNone/>
            </a:pPr>
            <a:r>
              <a:rPr lang="en-GB" sz="2000" b="1" dirty="0"/>
              <a:t>Test of communication </a:t>
            </a:r>
            <a:endParaRPr lang="en-GB" b="1" u="sng" dirty="0"/>
          </a:p>
          <a:p>
            <a:r>
              <a:rPr lang="en-GB" dirty="0"/>
              <a:t>“Counselling”/”Breaking bad news” role play </a:t>
            </a:r>
          </a:p>
          <a:p>
            <a:r>
              <a:rPr lang="en-GB" dirty="0"/>
              <a:t>Interactive station </a:t>
            </a:r>
          </a:p>
          <a:p>
            <a:endParaRPr lang="en-GB" dirty="0"/>
          </a:p>
          <a:p>
            <a:pPr marL="0" indent="0">
              <a:buNone/>
            </a:pPr>
            <a:r>
              <a:rPr lang="en-GB" dirty="0"/>
              <a:t>Key communication skills:</a:t>
            </a:r>
          </a:p>
          <a:p>
            <a:r>
              <a:rPr lang="en-GB" dirty="0"/>
              <a:t>Listening </a:t>
            </a:r>
          </a:p>
          <a:p>
            <a:r>
              <a:rPr lang="en-GB" dirty="0"/>
              <a:t>Empathetic </a:t>
            </a:r>
          </a:p>
          <a:p>
            <a:r>
              <a:rPr lang="en-GB" dirty="0"/>
              <a:t>Build rapport </a:t>
            </a:r>
          </a:p>
          <a:p>
            <a:r>
              <a:rPr lang="en-GB" dirty="0"/>
              <a:t>Deal with criticism well </a:t>
            </a:r>
          </a:p>
          <a:p>
            <a:endParaRPr lang="en-GB"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2154991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Play Examples </a:t>
            </a:r>
          </a:p>
        </p:txBody>
      </p:sp>
      <p:sp>
        <p:nvSpPr>
          <p:cNvPr id="3" name="Content Placeholder 2"/>
          <p:cNvSpPr>
            <a:spLocks noGrp="1"/>
          </p:cNvSpPr>
          <p:nvPr>
            <p:ph idx="1"/>
          </p:nvPr>
        </p:nvSpPr>
        <p:spPr>
          <a:xfrm>
            <a:off x="677334" y="1930400"/>
            <a:ext cx="8596668" cy="3880773"/>
          </a:xfrm>
        </p:spPr>
        <p:txBody>
          <a:bodyPr>
            <a:normAutofit fontScale="85000" lnSpcReduction="10000"/>
          </a:bodyPr>
          <a:lstStyle/>
          <a:p>
            <a:pPr marR="0" lvl="0" defTabSz="914400" eaLnBrk="1" fontAlgn="auto" latinLnBrk="0" hangingPunct="1">
              <a:lnSpc>
                <a:spcPct val="100000"/>
              </a:lnSpc>
              <a:spcBef>
                <a:spcPts val="0"/>
              </a:spcBef>
              <a:spcAft>
                <a:spcPts val="0"/>
              </a:spcAft>
              <a:buClrTx/>
              <a:buSzTx/>
              <a:buFont typeface="+mj-lt"/>
              <a:buAutoNum type="arabicPeriod"/>
              <a:tabLst/>
              <a:defRPr/>
            </a:pPr>
            <a:r>
              <a:rPr lang="en-US" sz="2000" dirty="0"/>
              <a:t>Your friend (Nathan) complains to you that his flat-mate is stealing their clothes. Nathan is upset about the situation and would like to talk to you about it. </a:t>
            </a:r>
            <a:r>
              <a:rPr lang="en-US" sz="2000" b="1" dirty="0"/>
              <a:t>You may wish to provide appropriate advice</a:t>
            </a:r>
            <a:r>
              <a:rPr lang="en-US" sz="2000" dirty="0"/>
              <a:t>.</a:t>
            </a:r>
          </a:p>
          <a:p>
            <a:pPr marR="0" lvl="0" defTabSz="914400" eaLnBrk="1" fontAlgn="auto" latinLnBrk="0" hangingPunct="1">
              <a:lnSpc>
                <a:spcPct val="100000"/>
              </a:lnSpc>
              <a:spcBef>
                <a:spcPts val="0"/>
              </a:spcBef>
              <a:spcAft>
                <a:spcPts val="0"/>
              </a:spcAft>
              <a:buClrTx/>
              <a:buSzTx/>
              <a:buFont typeface="+mj-lt"/>
              <a:buAutoNum type="arabicPeriod"/>
              <a:tabLst/>
              <a:defRPr/>
            </a:pPr>
            <a:endParaRPr lang="en-US" sz="2000" dirty="0"/>
          </a:p>
          <a:p>
            <a:pPr marR="0" lvl="0" defTabSz="914400" eaLnBrk="1" fontAlgn="auto" latinLnBrk="0" hangingPunct="1">
              <a:lnSpc>
                <a:spcPct val="100000"/>
              </a:lnSpc>
              <a:spcBef>
                <a:spcPts val="0"/>
              </a:spcBef>
              <a:spcAft>
                <a:spcPts val="0"/>
              </a:spcAft>
              <a:buClrTx/>
              <a:buSzTx/>
              <a:buFont typeface="+mj-lt"/>
              <a:buAutoNum type="arabicPeriod"/>
              <a:tabLst/>
              <a:defRPr/>
            </a:pPr>
            <a:r>
              <a:rPr lang="en-US" sz="2000" dirty="0"/>
              <a:t>John has visited a very busy A&amp;E with a sore arm, and has been waiting for over an hour to see a doctor. He is very unhappy and would like to speak to someone. </a:t>
            </a:r>
            <a:r>
              <a:rPr lang="en-US" sz="2000" b="1" dirty="0"/>
              <a:t>Please discuss with John that there are other people waiting and he will be seen to as soon as possible.</a:t>
            </a:r>
          </a:p>
          <a:p>
            <a:pPr marR="0" lvl="0" defTabSz="914400" eaLnBrk="1" fontAlgn="auto" latinLnBrk="0" hangingPunct="1">
              <a:lnSpc>
                <a:spcPct val="100000"/>
              </a:lnSpc>
              <a:spcBef>
                <a:spcPts val="0"/>
              </a:spcBef>
              <a:spcAft>
                <a:spcPts val="0"/>
              </a:spcAft>
              <a:buClrTx/>
              <a:buSzTx/>
              <a:buFont typeface="+mj-lt"/>
              <a:buAutoNum type="arabicPeriod"/>
              <a:tabLst/>
              <a:defRPr/>
            </a:pPr>
            <a:endParaRPr lang="en-US" sz="2000" dirty="0"/>
          </a:p>
          <a:p>
            <a:pPr marR="0" lvl="0" defTabSz="914400" eaLnBrk="1" fontAlgn="auto" latinLnBrk="0" hangingPunct="1">
              <a:lnSpc>
                <a:spcPct val="100000"/>
              </a:lnSpc>
              <a:spcBef>
                <a:spcPts val="0"/>
              </a:spcBef>
              <a:spcAft>
                <a:spcPts val="0"/>
              </a:spcAft>
              <a:buClrTx/>
              <a:buSzTx/>
              <a:buFont typeface="+mj-lt"/>
              <a:buAutoNum type="arabicPeriod"/>
              <a:tabLst/>
              <a:defRPr/>
            </a:pPr>
            <a:r>
              <a:rPr lang="en-US" sz="2000" dirty="0"/>
              <a:t>An elderly lady, Mary, has fallen down the stairs and is complaining of pain. Normally she looks after her husband and works as a part-time gardener. </a:t>
            </a:r>
            <a:r>
              <a:rPr lang="en-US" sz="2000" b="1" dirty="0"/>
              <a:t>Please gather information about the incident and how she is feeling. </a:t>
            </a:r>
          </a:p>
          <a:p>
            <a:pPr marR="0" lvl="0" defTabSz="914400" eaLnBrk="1" fontAlgn="auto" latinLnBrk="0" hangingPunct="1">
              <a:lnSpc>
                <a:spcPct val="100000"/>
              </a:lnSpc>
              <a:spcBef>
                <a:spcPts val="0"/>
              </a:spcBef>
              <a:spcAft>
                <a:spcPts val="0"/>
              </a:spcAft>
              <a:buClrTx/>
              <a:buSzTx/>
              <a:buFont typeface="+mj-lt"/>
              <a:buAutoNum type="arabicPeriod"/>
              <a:tabLst/>
              <a:defRPr/>
            </a:pPr>
            <a:endParaRPr lang="en-US" sz="2000" dirty="0"/>
          </a:p>
          <a:p>
            <a:pPr marR="0" lvl="0" defTabSz="914400" eaLnBrk="1" fontAlgn="auto" latinLnBrk="0" hangingPunct="1">
              <a:lnSpc>
                <a:spcPct val="100000"/>
              </a:lnSpc>
              <a:spcBef>
                <a:spcPts val="0"/>
              </a:spcBef>
              <a:spcAft>
                <a:spcPts val="0"/>
              </a:spcAft>
              <a:buClrTx/>
              <a:buSzTx/>
              <a:buFont typeface="+mj-lt"/>
              <a:buAutoNum type="arabicPeriod"/>
              <a:tabLst/>
              <a:defRPr/>
            </a:pPr>
            <a:r>
              <a:rPr lang="en-US" sz="2000" dirty="0"/>
              <a:t>You were babysitting for your </a:t>
            </a:r>
            <a:r>
              <a:rPr lang="en-US" sz="2000" dirty="0" err="1"/>
              <a:t>neighbours</a:t>
            </a:r>
            <a:r>
              <a:rPr lang="en-US" sz="2000" dirty="0"/>
              <a:t> whilst they were on holiday, and accidentally broke a vase of sentimental value. They have now arrived back to the house and thank you for your service. </a:t>
            </a:r>
            <a:r>
              <a:rPr lang="en-US" sz="2000" b="1" dirty="0"/>
              <a:t>Please break the news to them. </a:t>
            </a:r>
          </a:p>
          <a:p>
            <a:pPr marR="0" lvl="0" defTabSz="914400" eaLnBrk="1" fontAlgn="auto" latinLnBrk="0" hangingPunct="1">
              <a:lnSpc>
                <a:spcPct val="100000"/>
              </a:lnSpc>
              <a:spcBef>
                <a:spcPts val="0"/>
              </a:spcBef>
              <a:spcAft>
                <a:spcPts val="0"/>
              </a:spcAft>
              <a:buClrTx/>
              <a:buSzTx/>
              <a:buFont typeface="+mj-lt"/>
              <a:buAutoNum type="arabicPeriod"/>
              <a:tabLst/>
              <a:defRPr/>
            </a:pPr>
            <a:endParaRPr lang="en-US" dirty="0"/>
          </a:p>
        </p:txBody>
      </p:sp>
    </p:spTree>
    <p:extLst>
      <p:ext uri="{BB962C8B-B14F-4D97-AF65-F5344CB8AC3E}">
        <p14:creationId xmlns:p14="http://schemas.microsoft.com/office/powerpoint/2010/main" val="142952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Successful Candidate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7895176"/>
              </p:ext>
            </p:extLst>
          </p:nvPr>
        </p:nvGraphicFramePr>
        <p:xfrm>
          <a:off x="677334" y="1930400"/>
          <a:ext cx="8596668" cy="3880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7653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Advice</a:t>
            </a:r>
          </a:p>
        </p:txBody>
      </p:sp>
      <p:sp>
        <p:nvSpPr>
          <p:cNvPr id="3" name="Content Placeholder 2"/>
          <p:cNvSpPr>
            <a:spLocks noGrp="1"/>
          </p:cNvSpPr>
          <p:nvPr>
            <p:ph idx="1"/>
          </p:nvPr>
        </p:nvSpPr>
        <p:spPr/>
        <p:txBody>
          <a:bodyPr>
            <a:normAutofit fontScale="92500" lnSpcReduction="20000"/>
          </a:bodyPr>
          <a:lstStyle/>
          <a:p>
            <a:r>
              <a:rPr lang="en-GB" dirty="0"/>
              <a:t>Prepare (but not too much!)</a:t>
            </a:r>
          </a:p>
          <a:p>
            <a:r>
              <a:rPr lang="en-GB" dirty="0"/>
              <a:t>Be yourself.</a:t>
            </a:r>
          </a:p>
          <a:p>
            <a:r>
              <a:rPr lang="en-GB" dirty="0"/>
              <a:t>Think before you speak.</a:t>
            </a:r>
          </a:p>
          <a:p>
            <a:r>
              <a:rPr lang="en-GB" dirty="0"/>
              <a:t>Stay calm.</a:t>
            </a:r>
          </a:p>
          <a:p>
            <a:r>
              <a:rPr lang="en-GB" dirty="0"/>
              <a:t>SMILE!</a:t>
            </a:r>
          </a:p>
          <a:p>
            <a:r>
              <a:rPr lang="en-GB" b="1" dirty="0"/>
              <a:t>Answer the question, and explain your opinions.</a:t>
            </a:r>
          </a:p>
          <a:p>
            <a:endParaRPr lang="en-GB" dirty="0"/>
          </a:p>
          <a:p>
            <a:endParaRPr lang="en-GB" b="1" dirty="0"/>
          </a:p>
          <a:p>
            <a:endParaRPr lang="en-GB" b="1" dirty="0"/>
          </a:p>
          <a:p>
            <a:endParaRPr lang="en-GB" b="1" dirty="0"/>
          </a:p>
          <a:p>
            <a:r>
              <a:rPr lang="en-GB" b="1" dirty="0"/>
              <a:t>Good Luck! </a:t>
            </a:r>
          </a:p>
          <a:p>
            <a:endParaRPr lang="en-GB" dirty="0"/>
          </a:p>
          <a:p>
            <a:endParaRPr lang="en-GB" dirty="0"/>
          </a:p>
        </p:txBody>
      </p:sp>
    </p:spTree>
    <p:extLst>
      <p:ext uri="{BB962C8B-B14F-4D97-AF65-F5344CB8AC3E}">
        <p14:creationId xmlns:p14="http://schemas.microsoft.com/office/powerpoint/2010/main" val="226625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Content</a:t>
            </a:r>
          </a:p>
        </p:txBody>
      </p:sp>
      <p:sp>
        <p:nvSpPr>
          <p:cNvPr id="3" name="Content Placeholder 2"/>
          <p:cNvSpPr>
            <a:spLocks noGrp="1"/>
          </p:cNvSpPr>
          <p:nvPr>
            <p:ph idx="1"/>
          </p:nvPr>
        </p:nvSpPr>
        <p:spPr>
          <a:xfrm>
            <a:off x="677334" y="2093354"/>
            <a:ext cx="8596668" cy="3880773"/>
          </a:xfrm>
        </p:spPr>
        <p:txBody>
          <a:bodyPr/>
          <a:lstStyle/>
          <a:p>
            <a:r>
              <a:rPr lang="en-GB" dirty="0"/>
              <a:t>Why Do Universities Interview?</a:t>
            </a:r>
          </a:p>
          <a:p>
            <a:r>
              <a:rPr lang="en-GB" dirty="0"/>
              <a:t>On the Day</a:t>
            </a:r>
          </a:p>
          <a:p>
            <a:r>
              <a:rPr lang="en-GB" dirty="0"/>
              <a:t>The Interview</a:t>
            </a:r>
          </a:p>
          <a:p>
            <a:pPr lvl="1"/>
            <a:r>
              <a:rPr lang="en-GB" dirty="0"/>
              <a:t>Types of Interview</a:t>
            </a:r>
            <a:r>
              <a:rPr lang="en-GB"/>
              <a:t>: MMI, Panel</a:t>
            </a:r>
            <a:endParaRPr lang="en-GB" dirty="0"/>
          </a:p>
          <a:p>
            <a:pPr lvl="1"/>
            <a:r>
              <a:rPr lang="en-GB" dirty="0"/>
              <a:t>Types of Question: Academic, Work Experience, Ethics, Role Play Scenarios</a:t>
            </a:r>
          </a:p>
          <a:p>
            <a:pPr lvl="1"/>
            <a:r>
              <a:rPr lang="en-GB" dirty="0"/>
              <a:t>Example Questions</a:t>
            </a:r>
          </a:p>
          <a:p>
            <a:r>
              <a:rPr lang="en-GB" dirty="0"/>
              <a:t>The Successful Candidate</a:t>
            </a:r>
          </a:p>
          <a:p>
            <a:r>
              <a:rPr lang="en-GB" dirty="0"/>
              <a:t>Personal Advice</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0167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Why Do Universities Interview?</a:t>
            </a:r>
            <a:br>
              <a:rPr lang="en-GB" dirty="0"/>
            </a:br>
            <a:r>
              <a:rPr lang="en-GB" sz="1200" dirty="0">
                <a:hlinkClick r:id="rId3"/>
              </a:rPr>
              <a:t>http://www.medschools.ac.uk/SiteCollectionDocuments/MSC-Entry-requirements-for-UK-medical-schools.pdf</a:t>
            </a:r>
            <a:r>
              <a:rPr lang="en-GB" sz="1200" dirty="0"/>
              <a:t> </a:t>
            </a:r>
          </a:p>
        </p:txBody>
      </p:sp>
      <p:sp>
        <p:nvSpPr>
          <p:cNvPr id="3" name="Content Placeholder 2"/>
          <p:cNvSpPr>
            <a:spLocks noGrp="1"/>
          </p:cNvSpPr>
          <p:nvPr>
            <p:ph idx="1"/>
          </p:nvPr>
        </p:nvSpPr>
        <p:spPr>
          <a:xfrm>
            <a:off x="677334" y="2160590"/>
            <a:ext cx="8596668" cy="2154236"/>
          </a:xfrm>
        </p:spPr>
        <p:txBody>
          <a:bodyPr>
            <a:normAutofit fontScale="92500" lnSpcReduction="20000"/>
          </a:bodyPr>
          <a:lstStyle/>
          <a:p>
            <a:r>
              <a:rPr lang="en-GB" dirty="0"/>
              <a:t>In 2016, 33 of the 34 UK medical schools interviewed their undergraduate medical applicants (University of Edinburgh did not interview, under review for 2017 cycle). </a:t>
            </a:r>
          </a:p>
          <a:p>
            <a:r>
              <a:rPr lang="en-GB" dirty="0"/>
              <a:t>To get a better idea of the candidate as a </a:t>
            </a:r>
            <a:r>
              <a:rPr lang="en-GB" i="1" dirty="0"/>
              <a:t>person,</a:t>
            </a:r>
            <a:r>
              <a:rPr lang="en-GB" dirty="0"/>
              <a:t> instead of as a piece of paper!</a:t>
            </a:r>
          </a:p>
          <a:p>
            <a:r>
              <a:rPr lang="en-GB" dirty="0"/>
              <a:t>Some debate over the efficacy of interviewing for medicine</a:t>
            </a:r>
          </a:p>
          <a:p>
            <a:r>
              <a:rPr lang="en-GB" dirty="0"/>
              <a:t>Across all UK medical schools, the mean applicant : offer ratio at interview is;</a:t>
            </a:r>
          </a:p>
          <a:p>
            <a:pPr lvl="1"/>
            <a:r>
              <a:rPr lang="en-GB" dirty="0"/>
              <a:t>2.75:1</a:t>
            </a:r>
          </a:p>
          <a:p>
            <a:pPr marL="0" indent="0">
              <a:buNone/>
            </a:pPr>
            <a:endParaRPr lang="en-GB" dirty="0"/>
          </a:p>
          <a:p>
            <a:endParaRPr lang="en-GB" dirty="0"/>
          </a:p>
          <a:p>
            <a:pPr marL="0" indent="0">
              <a:buNone/>
            </a:pPr>
            <a:endParaRPr lang="en-GB" dirty="0"/>
          </a:p>
        </p:txBody>
      </p:sp>
      <p:graphicFrame>
        <p:nvGraphicFramePr>
          <p:cNvPr id="21" name="Chart 20"/>
          <p:cNvGraphicFramePr>
            <a:graphicFrameLocks/>
          </p:cNvGraphicFramePr>
          <p:nvPr>
            <p:extLst>
              <p:ext uri="{D42A27DB-BD31-4B8C-83A1-F6EECF244321}">
                <p14:modId xmlns:p14="http://schemas.microsoft.com/office/powerpoint/2010/main" val="1125815270"/>
              </p:ext>
            </p:extLst>
          </p:nvPr>
        </p:nvGraphicFramePr>
        <p:xfrm>
          <a:off x="1516188" y="4114800"/>
          <a:ext cx="6918960" cy="2743200"/>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Straight Connector 7"/>
          <p:cNvCxnSpPr/>
          <p:nvPr/>
        </p:nvCxnSpPr>
        <p:spPr>
          <a:xfrm flipV="1">
            <a:off x="1944547" y="5150736"/>
            <a:ext cx="6360289" cy="11573"/>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5960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 the Day…</a:t>
            </a:r>
          </a:p>
        </p:txBody>
      </p:sp>
      <p:sp>
        <p:nvSpPr>
          <p:cNvPr id="3" name="Content Placeholder 2"/>
          <p:cNvSpPr>
            <a:spLocks noGrp="1"/>
          </p:cNvSpPr>
          <p:nvPr>
            <p:ph idx="1"/>
          </p:nvPr>
        </p:nvSpPr>
        <p:spPr>
          <a:xfrm>
            <a:off x="677334" y="2100077"/>
            <a:ext cx="8596668" cy="3880773"/>
          </a:xfrm>
        </p:spPr>
        <p:txBody>
          <a:bodyPr/>
          <a:lstStyle/>
          <a:p>
            <a:r>
              <a:rPr lang="en-GB" dirty="0"/>
              <a:t>Get a proper </a:t>
            </a:r>
            <a:r>
              <a:rPr lang="en-GB"/>
              <a:t>night’s sleep.</a:t>
            </a:r>
            <a:endParaRPr lang="en-GB" dirty="0"/>
          </a:p>
          <a:p>
            <a:r>
              <a:rPr lang="en-GB" dirty="0"/>
              <a:t>First impressions matter.</a:t>
            </a:r>
          </a:p>
          <a:p>
            <a:pPr lvl="1"/>
            <a:r>
              <a:rPr lang="en-GB" dirty="0"/>
              <a:t>Show up on time (early if possible, and convenient!)</a:t>
            </a:r>
          </a:p>
          <a:p>
            <a:pPr lvl="1"/>
            <a:r>
              <a:rPr lang="en-GB" dirty="0"/>
              <a:t>Interview begins the second you walk into the medical school.</a:t>
            </a:r>
          </a:p>
          <a:p>
            <a:pPr lvl="1"/>
            <a:r>
              <a:rPr lang="en-GB" dirty="0"/>
              <a:t>Dress for the occasion.</a:t>
            </a:r>
          </a:p>
          <a:p>
            <a:r>
              <a:rPr lang="en-GB" dirty="0"/>
              <a:t>Take some time to calm your nerves.</a:t>
            </a:r>
          </a:p>
          <a:p>
            <a:r>
              <a:rPr lang="en-GB" dirty="0"/>
              <a:t>Leave your parents at the door (works better for some than others!)</a:t>
            </a:r>
          </a:p>
          <a:p>
            <a:r>
              <a:rPr lang="en-GB" dirty="0"/>
              <a:t>If offered, stay for </a:t>
            </a:r>
            <a:r>
              <a:rPr lang="en-GB"/>
              <a:t>the tour.</a:t>
            </a:r>
            <a:endParaRPr lang="en-GB" dirty="0"/>
          </a:p>
          <a:p>
            <a:endParaRPr lang="en-GB" dirty="0"/>
          </a:p>
          <a:p>
            <a:endParaRPr lang="en-GB" dirty="0"/>
          </a:p>
          <a:p>
            <a:endParaRPr lang="en-GB" dirty="0"/>
          </a:p>
          <a:p>
            <a:endParaRPr lang="en-GB" dirty="0"/>
          </a:p>
          <a:p>
            <a:pPr lvl="1"/>
            <a:endParaRPr lang="en-GB" dirty="0"/>
          </a:p>
        </p:txBody>
      </p:sp>
    </p:spTree>
    <p:extLst>
      <p:ext uri="{BB962C8B-B14F-4D97-AF65-F5344CB8AC3E}">
        <p14:creationId xmlns:p14="http://schemas.microsoft.com/office/powerpoint/2010/main" val="2253976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Interview</a:t>
            </a:r>
          </a:p>
        </p:txBody>
      </p:sp>
      <p:sp>
        <p:nvSpPr>
          <p:cNvPr id="3" name="Content Placeholder 2"/>
          <p:cNvSpPr>
            <a:spLocks noGrp="1"/>
          </p:cNvSpPr>
          <p:nvPr>
            <p:ph idx="1"/>
          </p:nvPr>
        </p:nvSpPr>
        <p:spPr>
          <a:xfrm>
            <a:off x="677334" y="2086631"/>
            <a:ext cx="8596668" cy="4320893"/>
          </a:xfrm>
        </p:spPr>
        <p:txBody>
          <a:bodyPr>
            <a:normAutofit/>
          </a:bodyPr>
          <a:lstStyle/>
          <a:p>
            <a:r>
              <a:rPr lang="en-GB"/>
              <a:t>Multiple Mini Interviews (MMI)</a:t>
            </a:r>
          </a:p>
          <a:p>
            <a:pPr lvl="1"/>
            <a:r>
              <a:rPr lang="en-GB"/>
              <a:t>e.g. Aberdeen, Dundee, St Andrews</a:t>
            </a:r>
          </a:p>
          <a:p>
            <a:pPr lvl="1"/>
            <a:r>
              <a:rPr lang="en-GB"/>
              <a:t>Question Types</a:t>
            </a:r>
          </a:p>
          <a:p>
            <a:pPr lvl="2"/>
            <a:r>
              <a:rPr lang="en-GB"/>
              <a:t>General “Interview” Questions</a:t>
            </a:r>
          </a:p>
          <a:p>
            <a:pPr lvl="2"/>
            <a:r>
              <a:rPr lang="en-GB"/>
              <a:t>Interactive Stations</a:t>
            </a:r>
          </a:p>
          <a:p>
            <a:pPr lvl="2"/>
            <a:r>
              <a:rPr lang="en-GB"/>
              <a:t>Roleplay Scenarios</a:t>
            </a:r>
          </a:p>
          <a:p>
            <a:pPr lvl="2"/>
            <a:r>
              <a:rPr lang="en-GB"/>
              <a:t>Ethical Scenarios</a:t>
            </a:r>
          </a:p>
          <a:p>
            <a:r>
              <a:rPr lang="en-GB"/>
              <a:t>Panel Interviews</a:t>
            </a:r>
          </a:p>
          <a:p>
            <a:pPr lvl="1"/>
            <a:r>
              <a:rPr lang="en-GB"/>
              <a:t>e.g. Glasgow</a:t>
            </a:r>
          </a:p>
          <a:p>
            <a:pPr lvl="1"/>
            <a:r>
              <a:rPr lang="en-GB"/>
              <a:t>Question Types</a:t>
            </a:r>
          </a:p>
          <a:p>
            <a:pPr lvl="2"/>
            <a:r>
              <a:rPr lang="en-GB"/>
              <a:t>General “Interview” Questions</a:t>
            </a:r>
          </a:p>
          <a:p>
            <a:pPr lvl="2"/>
            <a:r>
              <a:rPr lang="en-GB"/>
              <a:t>Ethical Scenarios</a:t>
            </a:r>
            <a:endParaRPr lang="en-GB" dirty="0"/>
          </a:p>
        </p:txBody>
      </p:sp>
    </p:spTree>
    <p:extLst>
      <p:ext uri="{BB962C8B-B14F-4D97-AF65-F5344CB8AC3E}">
        <p14:creationId xmlns:p14="http://schemas.microsoft.com/office/powerpoint/2010/main" val="681107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Question</a:t>
            </a:r>
          </a:p>
        </p:txBody>
      </p:sp>
      <p:sp>
        <p:nvSpPr>
          <p:cNvPr id="3" name="Content Placeholder 2"/>
          <p:cNvSpPr>
            <a:spLocks noGrp="1"/>
          </p:cNvSpPr>
          <p:nvPr>
            <p:ph idx="1"/>
          </p:nvPr>
        </p:nvSpPr>
        <p:spPr/>
        <p:txBody>
          <a:bodyPr/>
          <a:lstStyle/>
          <a:p>
            <a:r>
              <a:rPr lang="en-GB"/>
              <a:t>“Standard” Interview Questions</a:t>
            </a:r>
          </a:p>
          <a:p>
            <a:r>
              <a:rPr lang="en-GB"/>
              <a:t>Work Experience Questions</a:t>
            </a:r>
          </a:p>
          <a:p>
            <a:r>
              <a:rPr lang="en-GB"/>
              <a:t>Ethical Scenarios</a:t>
            </a:r>
          </a:p>
          <a:p>
            <a:r>
              <a:rPr lang="en-GB"/>
              <a:t>Roleplay Scenarios</a:t>
            </a:r>
          </a:p>
          <a:p>
            <a:endParaRPr lang="en-GB"/>
          </a:p>
        </p:txBody>
      </p:sp>
    </p:spTree>
    <p:extLst>
      <p:ext uri="{BB962C8B-B14F-4D97-AF65-F5344CB8AC3E}">
        <p14:creationId xmlns:p14="http://schemas.microsoft.com/office/powerpoint/2010/main" val="180688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a:t>
            </a:r>
            <a:r>
              <a:rPr lang="en-GB"/>
              <a:t>Deal with…</a:t>
            </a:r>
            <a:endParaRPr lang="en-GB" dirty="0"/>
          </a:p>
        </p:txBody>
      </p:sp>
      <p:sp>
        <p:nvSpPr>
          <p:cNvPr id="3" name="Content Placeholder 2"/>
          <p:cNvSpPr>
            <a:spLocks noGrp="1"/>
          </p:cNvSpPr>
          <p:nvPr>
            <p:ph idx="1"/>
          </p:nvPr>
        </p:nvSpPr>
        <p:spPr/>
        <p:txBody>
          <a:bodyPr/>
          <a:lstStyle/>
          <a:p>
            <a:r>
              <a:rPr lang="en-GB"/>
              <a:t>“Standard” Interview Questions</a:t>
            </a:r>
          </a:p>
          <a:p>
            <a:pPr lvl="1"/>
            <a:r>
              <a:rPr lang="en-GB"/>
              <a:t>Prepare for some of the “standard” interview questions.</a:t>
            </a:r>
          </a:p>
          <a:p>
            <a:pPr lvl="1"/>
            <a:r>
              <a:rPr lang="en-GB"/>
              <a:t>Take some time to think about what </a:t>
            </a:r>
            <a:r>
              <a:rPr lang="en-GB" i="1"/>
              <a:t>really </a:t>
            </a:r>
            <a:r>
              <a:rPr lang="en-GB"/>
              <a:t>got you to apply to medicine.</a:t>
            </a:r>
          </a:p>
          <a:p>
            <a:pPr lvl="1"/>
            <a:r>
              <a:rPr lang="en-GB"/>
              <a:t>Preparation is good</a:t>
            </a:r>
          </a:p>
          <a:p>
            <a:pPr lvl="1"/>
            <a:r>
              <a:rPr lang="en-GB"/>
              <a:t>Over-preparation is </a:t>
            </a:r>
            <a:r>
              <a:rPr lang="en-GB" b="1"/>
              <a:t>not good</a:t>
            </a:r>
            <a:r>
              <a:rPr lang="en-GB"/>
              <a:t>. </a:t>
            </a:r>
          </a:p>
          <a:p>
            <a:endParaRPr lang="en-GB"/>
          </a:p>
          <a:p>
            <a:r>
              <a:rPr lang="en-GB"/>
              <a:t>Work Experience Questions</a:t>
            </a:r>
          </a:p>
          <a:p>
            <a:pPr lvl="1"/>
            <a:r>
              <a:rPr lang="en-GB"/>
              <a:t>Quality over quantity.</a:t>
            </a:r>
          </a:p>
          <a:p>
            <a:pPr lvl="1"/>
            <a:r>
              <a:rPr lang="en-GB"/>
              <a:t>What you </a:t>
            </a:r>
            <a:r>
              <a:rPr lang="en-GB" i="1"/>
              <a:t>learned</a:t>
            </a:r>
            <a:r>
              <a:rPr lang="en-GB"/>
              <a:t>, not what you’ve done. </a:t>
            </a:r>
          </a:p>
          <a:p>
            <a:endParaRPr lang="en-GB"/>
          </a:p>
          <a:p>
            <a:endParaRPr lang="en-GB"/>
          </a:p>
          <a:p>
            <a:endParaRPr lang="en-GB"/>
          </a:p>
          <a:p>
            <a:endParaRPr lang="en-GB"/>
          </a:p>
        </p:txBody>
      </p:sp>
    </p:spTree>
    <p:extLst>
      <p:ext uri="{BB962C8B-B14F-4D97-AF65-F5344CB8AC3E}">
        <p14:creationId xmlns:p14="http://schemas.microsoft.com/office/powerpoint/2010/main" val="2713498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Deal with… Medical Ethics Questions</a:t>
            </a:r>
          </a:p>
        </p:txBody>
      </p:sp>
      <p:sp>
        <p:nvSpPr>
          <p:cNvPr id="3" name="Content Placeholder 2"/>
          <p:cNvSpPr>
            <a:spLocks noGrp="1"/>
          </p:cNvSpPr>
          <p:nvPr>
            <p:ph idx="1"/>
          </p:nvPr>
        </p:nvSpPr>
        <p:spPr/>
        <p:txBody>
          <a:bodyPr>
            <a:normAutofit/>
          </a:bodyPr>
          <a:lstStyle/>
          <a:p>
            <a:r>
              <a:rPr lang="en-GB" dirty="0"/>
              <a:t>Often seen as one of the most difficult parts of an interview.</a:t>
            </a:r>
          </a:p>
          <a:p>
            <a:r>
              <a:rPr lang="en-GB" dirty="0"/>
              <a:t>Time restrictions mean that full exploration of the topic is not possible.</a:t>
            </a:r>
          </a:p>
          <a:p>
            <a:r>
              <a:rPr lang="en-GB" dirty="0"/>
              <a:t>Appreciate </a:t>
            </a:r>
            <a:r>
              <a:rPr lang="en-GB"/>
              <a:t>the complexities.</a:t>
            </a:r>
            <a:endParaRPr lang="en-GB" dirty="0"/>
          </a:p>
          <a:p>
            <a:r>
              <a:rPr lang="en-GB" dirty="0"/>
              <a:t>Read some of the literature around;</a:t>
            </a:r>
          </a:p>
          <a:p>
            <a:pPr lvl="1"/>
            <a:r>
              <a:rPr lang="en-GB" dirty="0"/>
              <a:t>Euthanasia</a:t>
            </a:r>
          </a:p>
          <a:p>
            <a:pPr lvl="1"/>
            <a:r>
              <a:rPr lang="en-GB" dirty="0"/>
              <a:t>Abortion Law</a:t>
            </a:r>
          </a:p>
          <a:p>
            <a:pPr lvl="1"/>
            <a:r>
              <a:rPr lang="en-GB" dirty="0"/>
              <a:t>Contraceptive Pill</a:t>
            </a:r>
          </a:p>
          <a:p>
            <a:pPr lvl="1"/>
            <a:r>
              <a:rPr lang="en-GB" dirty="0"/>
              <a:t>Treating Minors</a:t>
            </a:r>
          </a:p>
          <a:p>
            <a:pPr lvl="1"/>
            <a:r>
              <a:rPr lang="en-GB" dirty="0"/>
              <a:t>Jehovah’s Witnesses</a:t>
            </a:r>
          </a:p>
          <a:p>
            <a:pPr lvl="1"/>
            <a:r>
              <a:rPr lang="en-GB" dirty="0"/>
              <a:t>Patient Confidentiality</a:t>
            </a:r>
          </a:p>
          <a:p>
            <a:endParaRPr lang="en-GB" dirty="0"/>
          </a:p>
          <a:p>
            <a:pPr marL="0" indent="0">
              <a:buNone/>
            </a:pPr>
            <a:endParaRPr lang="en-GB" dirty="0"/>
          </a:p>
        </p:txBody>
      </p:sp>
      <p:sp>
        <p:nvSpPr>
          <p:cNvPr id="5" name="TextBox 4"/>
          <p:cNvSpPr txBox="1"/>
          <p:nvPr/>
        </p:nvSpPr>
        <p:spPr>
          <a:xfrm>
            <a:off x="4400551" y="4006215"/>
            <a:ext cx="3954780" cy="1631216"/>
          </a:xfrm>
          <a:prstGeom prst="rect">
            <a:avLst/>
          </a:prstGeom>
          <a:noFill/>
          <a:ln w="28575">
            <a:solidFill>
              <a:schemeClr val="accent1"/>
            </a:solidFill>
          </a:ln>
        </p:spPr>
        <p:txBody>
          <a:bodyPr wrap="square" rtlCol="0">
            <a:spAutoFit/>
          </a:bodyPr>
          <a:lstStyle/>
          <a:p>
            <a:pPr algn="ctr"/>
            <a:r>
              <a:rPr lang="en-GB" u="sng" dirty="0"/>
              <a:t>Beauchamp &amp; Childress’ (B&amp;C) Four Principles</a:t>
            </a:r>
            <a:endParaRPr lang="en-GB" sz="1600" u="sng" dirty="0"/>
          </a:p>
          <a:p>
            <a:pPr algn="ctr"/>
            <a:r>
              <a:rPr lang="en-GB" sz="1600" dirty="0">
                <a:solidFill>
                  <a:srgbClr val="FF0000"/>
                </a:solidFill>
              </a:rPr>
              <a:t>Patient Autonomy</a:t>
            </a:r>
          </a:p>
          <a:p>
            <a:pPr algn="ctr"/>
            <a:r>
              <a:rPr lang="en-GB" sz="1600" dirty="0">
                <a:solidFill>
                  <a:srgbClr val="FF0000"/>
                </a:solidFill>
              </a:rPr>
              <a:t>Non-Maleficence</a:t>
            </a:r>
          </a:p>
          <a:p>
            <a:pPr algn="ctr"/>
            <a:r>
              <a:rPr lang="en-GB" sz="1600" dirty="0">
                <a:solidFill>
                  <a:srgbClr val="FF0000"/>
                </a:solidFill>
              </a:rPr>
              <a:t>Beneficence</a:t>
            </a:r>
          </a:p>
          <a:p>
            <a:pPr algn="ctr"/>
            <a:r>
              <a:rPr lang="en-GB" sz="1600" dirty="0">
                <a:solidFill>
                  <a:srgbClr val="FF0000"/>
                </a:solidFill>
              </a:rPr>
              <a:t>Justice</a:t>
            </a:r>
          </a:p>
        </p:txBody>
      </p:sp>
    </p:spTree>
    <p:extLst>
      <p:ext uri="{BB962C8B-B14F-4D97-AF65-F5344CB8AC3E}">
        <p14:creationId xmlns:p14="http://schemas.microsoft.com/office/powerpoint/2010/main" val="2979629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How to Deal with… Medical Ethics Questions</a:t>
            </a:r>
            <a:endParaRPr lang="en-GB" dirty="0"/>
          </a:p>
        </p:txBody>
      </p:sp>
      <p:sp>
        <p:nvSpPr>
          <p:cNvPr id="3" name="Content Placeholder 2"/>
          <p:cNvSpPr>
            <a:spLocks noGrp="1"/>
          </p:cNvSpPr>
          <p:nvPr>
            <p:ph idx="1"/>
          </p:nvPr>
        </p:nvSpPr>
        <p:spPr/>
        <p:txBody>
          <a:bodyPr/>
          <a:lstStyle/>
          <a:p>
            <a:r>
              <a:rPr lang="en-GB" dirty="0"/>
              <a:t>How do you feel about…</a:t>
            </a:r>
          </a:p>
          <a:p>
            <a:pPr lvl="1"/>
            <a:r>
              <a:rPr lang="en-GB" dirty="0"/>
              <a:t>Prescribing the contraceptive pill to a sexually active 14 year old?</a:t>
            </a:r>
          </a:p>
          <a:p>
            <a:pPr lvl="1"/>
            <a:r>
              <a:rPr lang="en-GB" dirty="0"/>
              <a:t>A patient refusing to tell their partner that they’re HIV positive?</a:t>
            </a:r>
          </a:p>
          <a:p>
            <a:pPr lvl="1"/>
            <a:r>
              <a:rPr lang="en-GB" dirty="0"/>
              <a:t>Spending taxpayer money on funding IVF treatment in smokers?</a:t>
            </a:r>
          </a:p>
          <a:p>
            <a:pPr lvl="1"/>
            <a:r>
              <a:rPr lang="en-GB" dirty="0"/>
              <a:t>Performing Ebola drug trials in developing countries?</a:t>
            </a:r>
          </a:p>
          <a:p>
            <a:pPr lvl="1"/>
            <a:r>
              <a:rPr lang="en-GB" dirty="0"/>
              <a:t>Doctors going on strike?</a:t>
            </a:r>
          </a:p>
          <a:p>
            <a:pPr lvl="1"/>
            <a:r>
              <a:rPr lang="en-GB" dirty="0"/>
              <a:t>NHS resource allocation (e.g. dialysis)?</a:t>
            </a:r>
          </a:p>
          <a:p>
            <a:pPr lvl="1"/>
            <a:r>
              <a:rPr lang="en-GB" dirty="0"/>
              <a:t>A legal, NHS-mediated, for-profit organ market in the UK?</a:t>
            </a:r>
          </a:p>
          <a:p>
            <a:pPr lvl="1"/>
            <a:r>
              <a:rPr lang="en-GB" dirty="0"/>
              <a:t>For-profit healthcare providers (e.g. healthcare in the USA)?</a:t>
            </a:r>
          </a:p>
        </p:txBody>
      </p:sp>
    </p:spTree>
    <p:extLst>
      <p:ext uri="{BB962C8B-B14F-4D97-AF65-F5344CB8AC3E}">
        <p14:creationId xmlns:p14="http://schemas.microsoft.com/office/powerpoint/2010/main" val="3647795877"/>
      </p:ext>
    </p:extLst>
  </p:cSld>
  <p:clrMapOvr>
    <a:masterClrMapping/>
  </p:clrMapOvr>
</p:sld>
</file>

<file path=ppt/theme/theme1.xml><?xml version="1.0" encoding="utf-8"?>
<a:theme xmlns:a="http://schemas.openxmlformats.org/drawingml/2006/main" name="Facet">
  <a:themeElements>
    <a:clrScheme name="Custom 5">
      <a:dk1>
        <a:sysClr val="windowText" lastClr="000000"/>
      </a:dk1>
      <a:lt1>
        <a:sysClr val="window" lastClr="FFFFFF"/>
      </a:lt1>
      <a:dk2>
        <a:srgbClr val="17406D"/>
      </a:dk2>
      <a:lt2>
        <a:srgbClr val="DBEFF9"/>
      </a:lt2>
      <a:accent1>
        <a:srgbClr val="00B0F0"/>
      </a:accent1>
      <a:accent2>
        <a:srgbClr val="FF3333"/>
      </a:accent2>
      <a:accent3>
        <a:srgbClr val="0070C0"/>
      </a:accent3>
      <a:accent4>
        <a:srgbClr val="10CF9B"/>
      </a:accent4>
      <a:accent5>
        <a:srgbClr val="7CCA62"/>
      </a:accent5>
      <a:accent6>
        <a:srgbClr val="A5C249"/>
      </a:accent6>
      <a:hlink>
        <a:srgbClr val="00B0F0"/>
      </a:hlink>
      <a:folHlink>
        <a:srgbClr val="7030A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7984</TotalTime>
  <Words>1206</Words>
  <Application>Microsoft Office PowerPoint</Application>
  <PresentationFormat>Widescreen</PresentationFormat>
  <Paragraphs>156</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Medical School Interviews</vt:lpstr>
      <vt:lpstr>Content</vt:lpstr>
      <vt:lpstr>Why Do Universities Interview? http://www.medschools.ac.uk/SiteCollectionDocuments/MSC-Entry-requirements-for-UK-medical-schools.pdf </vt:lpstr>
      <vt:lpstr>On the Day…</vt:lpstr>
      <vt:lpstr>Types of Interview</vt:lpstr>
      <vt:lpstr>Types of Question</vt:lpstr>
      <vt:lpstr>How to Deal with…</vt:lpstr>
      <vt:lpstr>How to Deal with… Medical Ethics Questions</vt:lpstr>
      <vt:lpstr>How to Deal with… Medical Ethics Questions</vt:lpstr>
      <vt:lpstr>“Only flesh with its soul-its blood-you must not eat” Genesis 9:3-4 </vt:lpstr>
      <vt:lpstr>How to Deal with… Role Play Scenarios</vt:lpstr>
      <vt:lpstr>Role Play Examples </vt:lpstr>
      <vt:lpstr>The Successful Candidate</vt:lpstr>
      <vt:lpstr>Our Advice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Kieran Ferrier</dc:creator>
  <cp:lastModifiedBy>Horsfield, Hannah</cp:lastModifiedBy>
  <cp:revision>55</cp:revision>
  <dcterms:created xsi:type="dcterms:W3CDTF">2017-06-13T12:40:48Z</dcterms:created>
  <dcterms:modified xsi:type="dcterms:W3CDTF">2017-06-22T10:50:12Z</dcterms:modified>
</cp:coreProperties>
</file>