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9345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60" r:id="rId4"/>
    <p:sldId id="277" r:id="rId5"/>
    <p:sldId id="263" r:id="rId6"/>
    <p:sldId id="264" r:id="rId7"/>
    <p:sldId id="289" r:id="rId8"/>
    <p:sldId id="286" r:id="rId9"/>
    <p:sldId id="278" r:id="rId10"/>
    <p:sldId id="280" r:id="rId11"/>
    <p:sldId id="257" r:id="rId12"/>
    <p:sldId id="258" r:id="rId13"/>
    <p:sldId id="279" r:id="rId14"/>
    <p:sldId id="281" r:id="rId15"/>
    <p:sldId id="282" r:id="rId16"/>
    <p:sldId id="283" r:id="rId17"/>
    <p:sldId id="284" r:id="rId18"/>
    <p:sldId id="285" r:id="rId19"/>
    <p:sldId id="261" r:id="rId20"/>
    <p:sldId id="287" r:id="rId21"/>
    <p:sldId id="265" r:id="rId22"/>
    <p:sldId id="288" r:id="rId23"/>
    <p:sldId id="275" r:id="rId24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B1A"/>
    <a:srgbClr val="59155F"/>
    <a:srgbClr val="CB8E12"/>
    <a:srgbClr val="CF833D"/>
    <a:srgbClr val="2E3280"/>
    <a:srgbClr val="CD2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-1836"/>
    </p:cViewPr>
  </p:sorterViewPr>
  <p:notesViewPr>
    <p:cSldViewPr snapToGrid="0" snapToObjects="1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E3FDE-7C1A-4987-A9F4-6683A242B5F5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353B4-8BDD-480B-A04A-44AF46A92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63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8C1D8-C36E-4269-8A60-03CA0B00F0EC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842BE-0857-4D7D-9ADE-C7D212E3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2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" y="2491199"/>
            <a:ext cx="8380800" cy="2448000"/>
          </a:xfrm>
        </p:spPr>
        <p:txBody>
          <a:bodyPr tIns="46800" anchor="t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5000" b="0" kern="1200" baseline="0" dirty="0">
                <a:solidFill>
                  <a:schemeClr val="accent4"/>
                </a:solidFill>
                <a:latin typeface="+mn-lt"/>
                <a:ea typeface="+mj-ea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00" y="5014800"/>
            <a:ext cx="8380800" cy="576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name, if required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5679407"/>
            <a:ext cx="8382000" cy="57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Date, if required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0" y="790594"/>
            <a:ext cx="2282400" cy="5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1 no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 smtClean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www.abdn.ac.uk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1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31305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 smtClean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www.abdn.ac.uk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00" y="396002"/>
            <a:ext cx="180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676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2 no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1114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 smtClean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www.abdn.ac.uk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58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2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6338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 smtClean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www.abdn.ac.uk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00" y="396002"/>
            <a:ext cx="180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246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lank 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8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lank with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499221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00" y="396002"/>
            <a:ext cx="180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6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 (Blank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4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 (Blank 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6338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4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00" y="396002"/>
            <a:ext cx="180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7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Blank all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Subject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0063" y="1411200"/>
            <a:ext cx="11142662" cy="47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With default text)">
    <p:bg>
      <p:bgPr>
        <a:solidFill>
          <a:srgbClr val="D09B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5258285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7976879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591137" y="676800"/>
            <a:ext cx="5504863" cy="5504863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i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Transforming</a:t>
            </a:r>
            <a:r>
              <a:rPr lang="en-US" sz="2800" i="1" baseline="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 the world</a:t>
            </a:r>
            <a:br>
              <a:rPr lang="en-US" sz="2800" i="1" baseline="0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en-US" sz="2800" i="1" baseline="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with greater knowledge</a:t>
            </a:r>
            <a:br>
              <a:rPr lang="en-US" sz="2800" i="1" baseline="0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en-US" sz="2800" i="1" baseline="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and learning</a:t>
            </a:r>
            <a:endParaRPr lang="en-US" sz="2800" i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88" y="796889"/>
            <a:ext cx="180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985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  <p15:guide id="4" pos="72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8437326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 smtClean="0"/>
              <a:t>Section Title,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2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lank for your own text)">
    <p:bg>
      <p:bgPr>
        <a:solidFill>
          <a:srgbClr val="D09B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5258285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7976879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0400" y="676800"/>
            <a:ext cx="5504400" cy="5504400"/>
          </a:xfrm>
          <a:prstGeom prst="ellipse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/>
          <a:lstStyle>
            <a:lvl1pPr marL="0" indent="0" algn="l">
              <a:buNone/>
              <a:defRPr b="0" i="1" baseline="0">
                <a:solidFill>
                  <a:schemeClr val="accent2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en-US" sz="2800" i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Click here to add text</a:t>
            </a:r>
            <a:endParaRPr lang="en-US" sz="2800" i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88" y="796889"/>
            <a:ext cx="180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00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pos="726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 smtClean="0"/>
              <a:t>Section Title, if required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 smtClean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24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 smtClean="0"/>
              <a:t>Section Title,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5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 smtClean="0"/>
              <a:t>Section Title, if required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 smtClean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44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 smtClean="0"/>
              <a:t>Section Title,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 smtClean="0"/>
              <a:t>Section Title, if required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 smtClean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2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 smtClean="0"/>
              <a:t>Section Title,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5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 smtClean="0"/>
              <a:t>Section Title, if required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 smtClean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9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400" y="259200"/>
            <a:ext cx="1114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400" y="1411200"/>
            <a:ext cx="111420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8" r:id="rId2"/>
    <p:sldLayoutId id="2147493477" r:id="rId3"/>
    <p:sldLayoutId id="2147493471" r:id="rId4"/>
    <p:sldLayoutId id="2147493478" r:id="rId5"/>
    <p:sldLayoutId id="2147493479" r:id="rId6"/>
    <p:sldLayoutId id="2147493480" r:id="rId7"/>
    <p:sldLayoutId id="2147493481" r:id="rId8"/>
    <p:sldLayoutId id="2147493482" r:id="rId9"/>
    <p:sldLayoutId id="2147493457" r:id="rId10"/>
    <p:sldLayoutId id="2147493473" r:id="rId11"/>
    <p:sldLayoutId id="2147493472" r:id="rId12"/>
    <p:sldLayoutId id="2147493474" r:id="rId13"/>
    <p:sldLayoutId id="2147493469" r:id="rId14"/>
    <p:sldLayoutId id="2147493475" r:id="rId15"/>
    <p:sldLayoutId id="2147493459" r:id="rId16"/>
    <p:sldLayoutId id="2147493476" r:id="rId17"/>
    <p:sldLayoutId id="2147493462" r:id="rId18"/>
    <p:sldLayoutId id="2147493467" r:id="rId19"/>
    <p:sldLayoutId id="2147493483" r:id="rId20"/>
  </p:sldLayoutIdLst>
  <p:timing>
    <p:tnLst>
      <p:par>
        <p:cTn id="1" dur="indefinite" restart="never" nodeType="tmRoot"/>
      </p:par>
    </p:tnLst>
  </p:timing>
  <p:txStyles>
    <p:titleStyle>
      <a:lvl1pPr algn="l" defTabSz="60958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chools.ac.uk/SiteCollectionDocuments/Work-experience-guidelines-for-applicants-to-medicine.pdf" TargetMode="External"/><Relationship Id="rId2" Type="http://schemas.openxmlformats.org/officeDocument/2006/relationships/hyperlink" Target="http://www.medschools.ac.uk/SiteCollectionDocuments/Statement-on-core-values-and-attributes.pdf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careers.nhs.uk/" TargetMode="External"/><Relationship Id="rId2" Type="http://schemas.openxmlformats.org/officeDocument/2006/relationships/hyperlink" Target="http://www.medschools.ac.uk/STUDENTS/HOWTOAPPLY/Pages/default.aspx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scotmt.scot.nhs.uk/careers.asp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c-uk.org/education/undergraduate/studentftp.asp" TargetMode="External"/><Relationship Id="rId2" Type="http://schemas.openxmlformats.org/officeDocument/2006/relationships/hyperlink" Target="http://www.gmc-uk.org/static/documents/content/GMP_.pdf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gmc-uk.org/static/documents/content/Outcomes_for_graduates_Dec_16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schools.ac.uk/Students/UKMedicalSchools/Pages/default.aspx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Getting into Medical School – the facts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Karen Foster, Admissions Lead (Medicine)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24</a:t>
            </a:r>
            <a:r>
              <a:rPr lang="en-GB" baseline="30000" dirty="0" smtClean="0"/>
              <a:t>th</a:t>
            </a:r>
            <a:r>
              <a:rPr lang="en-GB" dirty="0" smtClean="0"/>
              <a:t> June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1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should I apply to?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9263" y="1558636"/>
            <a:ext cx="6554210" cy="460509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Access to Medicine and Pre-med courses are available.</a:t>
            </a:r>
          </a:p>
          <a:p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You may be eligible for one of these.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2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admission process?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7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admission process?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9262" y="1496292"/>
            <a:ext cx="7250401" cy="466744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Not every medical school is the same.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Every medical school has a detailed website.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You need to do your homework</a:t>
            </a:r>
            <a:r>
              <a:rPr lang="en-GB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Academic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Non-academic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UKCAT (or other test)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Interview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6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Academic requirements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National 5 </a:t>
            </a:r>
          </a:p>
          <a:p>
            <a:r>
              <a:rPr lang="en-GB" dirty="0" smtClean="0"/>
              <a:t>Highers</a:t>
            </a:r>
          </a:p>
          <a:p>
            <a:r>
              <a:rPr lang="en-GB" dirty="0" smtClean="0"/>
              <a:t>Advanced Highers</a:t>
            </a:r>
          </a:p>
          <a:p>
            <a:r>
              <a:rPr lang="en-GB" dirty="0" smtClean="0"/>
              <a:t>Subjects required</a:t>
            </a:r>
          </a:p>
          <a:p>
            <a:r>
              <a:rPr lang="en-GB" dirty="0" smtClean="0"/>
              <a:t>S6 conditions</a:t>
            </a:r>
          </a:p>
          <a:p>
            <a:r>
              <a:rPr lang="en-GB" dirty="0" smtClean="0"/>
              <a:t>Extenuating circumstances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1" y="2192079"/>
            <a:ext cx="2973099" cy="275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43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Non-academic qualifications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Commitment to Medicine; Core Qualities; Team working; Your interests/hobbies.</a:t>
            </a:r>
          </a:p>
          <a:p>
            <a:endParaRPr lang="en-GB" sz="2400" dirty="0" smtClean="0"/>
          </a:p>
          <a:p>
            <a:r>
              <a:rPr lang="en-GB" sz="2400" dirty="0" smtClean="0"/>
              <a:t>Advise on the Medical School’s website.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Medical Schools Council </a:t>
            </a:r>
            <a:r>
              <a:rPr lang="en-GB" sz="2400" i="1" dirty="0" smtClean="0"/>
              <a:t>‘Statement on the core values and attributes needed to study medicine’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www.medschools.ac.uk/SiteCollectionDocuments/Statement-on-core-values-and-attributes.pdf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400" dirty="0" smtClean="0"/>
              <a:t>Medical Schools Council </a:t>
            </a:r>
            <a:r>
              <a:rPr lang="en-GB" sz="2400" i="1" dirty="0" smtClean="0"/>
              <a:t>‘Work experience guidelines for applicants to medicine’</a:t>
            </a:r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http://</a:t>
            </a:r>
            <a:r>
              <a:rPr lang="en-GB" sz="1800" dirty="0" smtClean="0">
                <a:hlinkClick r:id="rId3"/>
              </a:rPr>
              <a:t>www.medschools.ac.uk/SiteCollectionDocuments/Work-experience-guidelines-for-applicants-to-medicine.pdf</a:t>
            </a:r>
            <a:r>
              <a:rPr lang="en-GB" sz="1800" dirty="0" smtClean="0"/>
              <a:t> 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0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UKCAT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3100" dirty="0"/>
              <a:t>Undertake UKCAT each year you </a:t>
            </a:r>
            <a:r>
              <a:rPr lang="en-GB" sz="3100" dirty="0" smtClean="0"/>
              <a:t>apply.</a:t>
            </a:r>
            <a:endParaRPr lang="en-GB" sz="3100" dirty="0"/>
          </a:p>
          <a:p>
            <a:pPr>
              <a:defRPr/>
            </a:pPr>
            <a:endParaRPr lang="en-GB" sz="31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3100" dirty="0"/>
              <a:t>Register for test 3</a:t>
            </a:r>
            <a:r>
              <a:rPr lang="en-GB" sz="3100" baseline="30000" dirty="0"/>
              <a:t>rd</a:t>
            </a:r>
            <a:r>
              <a:rPr lang="en-GB" sz="3100" dirty="0"/>
              <a:t> May – 19</a:t>
            </a:r>
            <a:r>
              <a:rPr lang="en-GB" sz="3100" baseline="30000" dirty="0"/>
              <a:t>th</a:t>
            </a:r>
            <a:r>
              <a:rPr lang="en-GB" sz="3100" dirty="0"/>
              <a:t>  Sept 2017: </a:t>
            </a:r>
            <a:r>
              <a:rPr lang="en-GB" sz="3100" dirty="0" smtClean="0"/>
              <a:t>undertake test </a:t>
            </a:r>
            <a:r>
              <a:rPr lang="en-GB" sz="3100" dirty="0"/>
              <a:t>3</a:t>
            </a:r>
            <a:r>
              <a:rPr lang="en-GB" sz="3100" baseline="30000" dirty="0"/>
              <a:t>rd</a:t>
            </a:r>
            <a:r>
              <a:rPr lang="en-GB" sz="3100" dirty="0"/>
              <a:t> July – 3</a:t>
            </a:r>
            <a:r>
              <a:rPr lang="en-GB" sz="3100" baseline="30000" dirty="0"/>
              <a:t>rd</a:t>
            </a:r>
            <a:r>
              <a:rPr lang="en-GB" sz="3100" dirty="0"/>
              <a:t> October </a:t>
            </a:r>
            <a:r>
              <a:rPr lang="en-GB" sz="3100" dirty="0" smtClean="0"/>
              <a:t>2017.</a:t>
            </a:r>
            <a:endParaRPr lang="en-GB" sz="3100" dirty="0"/>
          </a:p>
          <a:p>
            <a:pPr marL="0" indent="0">
              <a:buNone/>
              <a:defRPr/>
            </a:pPr>
            <a:endParaRPr lang="en-GB" sz="31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3100" dirty="0"/>
              <a:t>Book test early to ensure a </a:t>
            </a:r>
            <a:r>
              <a:rPr lang="en-GB" sz="3100" dirty="0" smtClean="0"/>
              <a:t>place.</a:t>
            </a:r>
            <a:endParaRPr lang="en-GB" sz="3100" dirty="0"/>
          </a:p>
          <a:p>
            <a:pPr>
              <a:defRPr/>
            </a:pPr>
            <a:endParaRPr lang="en-GB" sz="31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3100" dirty="0"/>
              <a:t>Fee reimbursed if test cancelled </a:t>
            </a:r>
            <a:r>
              <a:rPr lang="en-GB" sz="3100" dirty="0" smtClean="0"/>
              <a:t>later.</a:t>
            </a:r>
            <a:endParaRPr lang="en-GB" sz="3100" dirty="0"/>
          </a:p>
          <a:p>
            <a:pPr marL="0" indent="0">
              <a:buNone/>
              <a:defRPr/>
            </a:pPr>
            <a:endParaRPr lang="en-GB" sz="31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3100" dirty="0"/>
              <a:t>SEN version </a:t>
            </a:r>
            <a:r>
              <a:rPr lang="en-GB" sz="3100" dirty="0" smtClean="0"/>
              <a:t>available.</a:t>
            </a:r>
            <a:endParaRPr lang="en-GB" sz="3100" dirty="0"/>
          </a:p>
          <a:p>
            <a:pPr>
              <a:defRPr/>
            </a:pPr>
            <a:endParaRPr lang="en-GB" sz="31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3100" dirty="0"/>
              <a:t>Bursary </a:t>
            </a:r>
            <a:r>
              <a:rPr lang="en-GB" sz="3100" dirty="0" smtClean="0"/>
              <a:t>available.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 marL="0" indent="0" algn="ctr">
              <a:buNone/>
              <a:defRPr/>
            </a:pPr>
            <a:r>
              <a:rPr lang="en-GB" sz="3600" b="1" dirty="0" smtClean="0">
                <a:solidFill>
                  <a:srgbClr val="FF0000"/>
                </a:solidFill>
              </a:rPr>
              <a:t>PRACTISE, PRACTISE, PRACTISE!</a:t>
            </a:r>
            <a:endParaRPr lang="en-GB" sz="3600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791" y="2768123"/>
            <a:ext cx="3447245" cy="24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33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Different formats: MMI, traditional.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Preparation is essential: books, websites, previous applicants.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Practise and think of examples; talk out loud – friends, teachers, parents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Don’t learn your answers off by heart!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60" y="4090748"/>
            <a:ext cx="2150771" cy="21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13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Fitness to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Disabilities</a:t>
            </a:r>
          </a:p>
          <a:p>
            <a:r>
              <a:rPr lang="en-GB" dirty="0" smtClean="0"/>
              <a:t>Illnesses</a:t>
            </a:r>
          </a:p>
          <a:p>
            <a:r>
              <a:rPr lang="en-GB" dirty="0" smtClean="0"/>
              <a:t>Convictions</a:t>
            </a:r>
          </a:p>
          <a:p>
            <a:r>
              <a:rPr lang="en-GB" dirty="0" smtClean="0"/>
              <a:t>Immunisations</a:t>
            </a:r>
          </a:p>
          <a:p>
            <a:r>
              <a:rPr lang="en-GB" dirty="0" smtClean="0"/>
              <a:t>Protection of Vulnerable Groups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Professionalism – expectations of medical students and doctors.</a:t>
            </a:r>
          </a:p>
          <a:p>
            <a:r>
              <a:rPr lang="en-GB" dirty="0" smtClean="0"/>
              <a:t>Application process and making an Offer.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09" y="1063838"/>
            <a:ext cx="2210267" cy="2624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55" y="1633241"/>
            <a:ext cx="2137564" cy="25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5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Deferred entry/Gap Year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 with individual Universities re policy.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Plan some relevant experience during the year.</a:t>
            </a:r>
          </a:p>
          <a:p>
            <a:endParaRPr lang="en-GB" dirty="0"/>
          </a:p>
          <a:p>
            <a:r>
              <a:rPr lang="en-GB" dirty="0" smtClean="0"/>
              <a:t>Deferral of an offer cannot always be granted.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86" y="3623987"/>
            <a:ext cx="4113187" cy="26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28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998800"/>
            <a:ext cx="7000282" cy="1728000"/>
          </a:xfrm>
        </p:spPr>
        <p:txBody>
          <a:bodyPr/>
          <a:lstStyle/>
          <a:p>
            <a:r>
              <a:rPr lang="en-GB" dirty="0" smtClean="0"/>
              <a:t>What other resources are available?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0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I want to be a doctor?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4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Medical Schools Council</a:t>
            </a:r>
          </a:p>
          <a:p>
            <a:pPr marL="876286" lvl="1" indent="-342900"/>
            <a:r>
              <a:rPr lang="en-GB" dirty="0"/>
              <a:t>Applying to Medical </a:t>
            </a:r>
            <a:r>
              <a:rPr lang="en-GB" dirty="0" smtClean="0"/>
              <a:t>School </a:t>
            </a:r>
            <a:r>
              <a:rPr lang="en-GB" sz="2400" dirty="0" smtClean="0">
                <a:hlinkClick r:id="rId2"/>
              </a:rPr>
              <a:t>http</a:t>
            </a:r>
            <a:r>
              <a:rPr lang="en-GB" sz="2400" dirty="0">
                <a:hlinkClick r:id="rId2"/>
              </a:rPr>
              <a:t>://www.medschools.ac.uk/STUDENTS/HOWTOAPPLY/Pages/default.aspx</a:t>
            </a:r>
            <a:r>
              <a:rPr lang="en-GB" sz="2400" dirty="0"/>
              <a:t> 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NHS </a:t>
            </a:r>
            <a:r>
              <a:rPr lang="en-GB" b="1" dirty="0"/>
              <a:t>Health Careers </a:t>
            </a:r>
            <a:endParaRPr lang="en-GB" b="1" dirty="0" smtClean="0"/>
          </a:p>
          <a:p>
            <a:pPr lvl="1"/>
            <a:r>
              <a:rPr lang="en-GB" sz="2400" dirty="0" smtClean="0">
                <a:hlinkClick r:id="rId3"/>
              </a:rPr>
              <a:t>https</a:t>
            </a:r>
            <a:r>
              <a:rPr lang="en-GB" sz="2400" dirty="0">
                <a:hlinkClick r:id="rId3"/>
              </a:rPr>
              <a:t>://www.healthcareers.nhs.uk</a:t>
            </a:r>
            <a:r>
              <a:rPr lang="en-GB" sz="2400" dirty="0" smtClean="0">
                <a:hlinkClick r:id="rId3"/>
              </a:rPr>
              <a:t>/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b="1" dirty="0" smtClean="0"/>
              <a:t>Scottish Medical Training</a:t>
            </a:r>
          </a:p>
          <a:p>
            <a:pPr lvl="1"/>
            <a:r>
              <a:rPr lang="en-GB" sz="2400" dirty="0">
                <a:hlinkClick r:id="rId4"/>
              </a:rPr>
              <a:t>http://</a:t>
            </a:r>
            <a:r>
              <a:rPr lang="en-GB" sz="2400" dirty="0" smtClean="0">
                <a:hlinkClick r:id="rId4"/>
              </a:rPr>
              <a:t>www.scotmt.scot.nhs.uk/careers.aspx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General Medical Council</a:t>
            </a:r>
          </a:p>
          <a:p>
            <a:pPr lvl="1"/>
            <a:r>
              <a:rPr lang="en-GB" dirty="0" smtClean="0"/>
              <a:t>Good </a:t>
            </a:r>
            <a:r>
              <a:rPr lang="en-GB" dirty="0"/>
              <a:t>Medical Practice </a:t>
            </a:r>
            <a:endParaRPr lang="en-GB" dirty="0" smtClean="0"/>
          </a:p>
          <a:p>
            <a:pPr marL="609585" lvl="1" indent="0">
              <a:buNone/>
            </a:pPr>
            <a:r>
              <a:rPr lang="en-GB" sz="2400" dirty="0" smtClean="0">
                <a:hlinkClick r:id="rId2"/>
              </a:rPr>
              <a:t>http</a:t>
            </a:r>
            <a:r>
              <a:rPr lang="en-GB" sz="2400" dirty="0">
                <a:hlinkClick r:id="rId2"/>
              </a:rPr>
              <a:t>://www.gmc-uk.org/static/documents/content/GMP_.</a:t>
            </a:r>
            <a:r>
              <a:rPr lang="en-GB" sz="2400" dirty="0" smtClean="0">
                <a:hlinkClick r:id="rId2"/>
              </a:rPr>
              <a:t>pdf</a:t>
            </a:r>
            <a:r>
              <a:rPr lang="en-GB" sz="2400" dirty="0" smtClean="0"/>
              <a:t> </a:t>
            </a:r>
          </a:p>
          <a:p>
            <a:pPr marL="609585" lvl="1" indent="0">
              <a:buNone/>
            </a:pPr>
            <a:endParaRPr lang="en-GB" sz="2400" dirty="0" smtClean="0"/>
          </a:p>
          <a:p>
            <a:pPr lvl="1"/>
            <a:r>
              <a:rPr lang="en-GB" dirty="0" smtClean="0"/>
              <a:t>Medical students professionalism and fitness </a:t>
            </a:r>
            <a:r>
              <a:rPr lang="en-GB" dirty="0"/>
              <a:t>to practice </a:t>
            </a:r>
            <a:endParaRPr lang="en-GB" dirty="0" smtClean="0"/>
          </a:p>
          <a:p>
            <a:pPr marL="609585" lvl="1" indent="0">
              <a:buNone/>
            </a:pPr>
            <a:r>
              <a:rPr lang="en-GB" sz="2400" dirty="0" smtClean="0">
                <a:hlinkClick r:id="rId3"/>
              </a:rPr>
              <a:t>http</a:t>
            </a:r>
            <a:r>
              <a:rPr lang="en-GB" sz="2400" dirty="0">
                <a:hlinkClick r:id="rId3"/>
              </a:rPr>
              <a:t>://</a:t>
            </a:r>
            <a:r>
              <a:rPr lang="en-GB" sz="2400" dirty="0" smtClean="0">
                <a:hlinkClick r:id="rId3"/>
              </a:rPr>
              <a:t>www.gmc-uk.org/education/undergraduate/studentftp.asp</a:t>
            </a:r>
            <a:r>
              <a:rPr lang="en-GB" sz="2400" dirty="0" smtClean="0"/>
              <a:t> </a:t>
            </a:r>
          </a:p>
          <a:p>
            <a:pPr marL="609585" lvl="1" indent="0">
              <a:buNone/>
            </a:pPr>
            <a:endParaRPr lang="en-GB" sz="2400" dirty="0" smtClean="0"/>
          </a:p>
          <a:p>
            <a:pPr lvl="1"/>
            <a:r>
              <a:rPr lang="en-GB" dirty="0" smtClean="0"/>
              <a:t>Outcomes </a:t>
            </a:r>
            <a:r>
              <a:rPr lang="en-GB" dirty="0"/>
              <a:t>for Graduates </a:t>
            </a:r>
            <a:endParaRPr lang="en-GB" dirty="0" smtClean="0"/>
          </a:p>
          <a:p>
            <a:pPr marL="609585" lvl="1" indent="0">
              <a:buNone/>
            </a:pPr>
            <a:r>
              <a:rPr lang="en-GB" sz="2400" dirty="0" smtClean="0">
                <a:hlinkClick r:id="rId4"/>
              </a:rPr>
              <a:t>http</a:t>
            </a:r>
            <a:r>
              <a:rPr lang="en-GB" sz="2400" dirty="0">
                <a:hlinkClick r:id="rId4"/>
              </a:rPr>
              <a:t>://</a:t>
            </a:r>
            <a:r>
              <a:rPr lang="en-GB" sz="2400" dirty="0" smtClean="0">
                <a:hlinkClick r:id="rId4"/>
              </a:rPr>
              <a:t>www.gmc-uk.org/static/documents/content/Outcomes_for_graduates_Dec_16.pdf</a:t>
            </a:r>
            <a:r>
              <a:rPr lang="en-GB" sz="2400" dirty="0" smtClean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University Open Days and visits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Medical School events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Reach programme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09" y="1847065"/>
            <a:ext cx="4710545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Questions?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4893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I want to be a doctor?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9263" y="2133600"/>
            <a:ext cx="6595774" cy="4030133"/>
          </a:xfrm>
        </p:spPr>
        <p:txBody>
          <a:bodyPr>
            <a:normAutofit/>
          </a:bodyPr>
          <a:lstStyle/>
          <a:p>
            <a:r>
              <a:rPr lang="en-GB" b="1" dirty="0" smtClean="0"/>
              <a:t>Good reasons: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Good at and interested in science.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Want to work with people.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Interested in helping people.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Want a challenging, stimulating job.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Want a job with responsibility.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Want a job where I never stop learning.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6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I want to be a doctor?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9263" y="2133600"/>
            <a:ext cx="7021801" cy="4030133"/>
          </a:xfrm>
        </p:spPr>
        <p:txBody>
          <a:bodyPr>
            <a:normAutofit/>
          </a:bodyPr>
          <a:lstStyle/>
          <a:p>
            <a:r>
              <a:rPr lang="en-GB" b="1" dirty="0" smtClean="0"/>
              <a:t>Bad reasons: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 got 5 As at Higher so it would be a waste not to apply for Medicine.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My mum and dad want me to be a doctor.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 want to be well paid and respected.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My school/teachers would like me to apply for Medicine.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 like Grey’s Anatomy.</a:t>
            </a:r>
          </a:p>
        </p:txBody>
      </p:sp>
    </p:spTree>
    <p:extLst>
      <p:ext uri="{BB962C8B-B14F-4D97-AF65-F5344CB8AC3E}">
        <p14:creationId xmlns:p14="http://schemas.microsoft.com/office/powerpoint/2010/main" val="24200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should I apply to?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5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should I apply to?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9263" y="1683326"/>
            <a:ext cx="6554210" cy="448040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Not every medical school is the same.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Every medical school has a detailed website.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You need to do your homework.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Curriculum: traditional; problem-based learning; pre-clinical/clinical split; intercalated degree.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Clinical attachments: urban, rural.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1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Medicine at Aberdeen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23" y="1335051"/>
            <a:ext cx="9047341" cy="508912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28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should I apply to?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9263" y="1987200"/>
            <a:ext cx="6554210" cy="417653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Resources: clinical skills, anatomy, hospitals, student support, accommodation.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Research interests and expertise.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Student societies and activities.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Location; mountains, shops, sea, proximity to home.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584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should I apply to?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9263" y="1558636"/>
            <a:ext cx="6554210" cy="460509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Every medical school has a detailed website.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Medical Schools Council has links to all UK medical schools.</a:t>
            </a:r>
          </a:p>
          <a:p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www.medschools.ac.uk/Students/UKMedicalSchools/Pages/default.aspx</a:t>
            </a:r>
            <a:r>
              <a:rPr lang="en-GB" sz="2400" dirty="0" smtClean="0"/>
              <a:t>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General Medical Council (GMC) regulator for all UK medical degrees.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2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oA Staff Theme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AB1A24"/>
      </a:accent1>
      <a:accent2>
        <a:srgbClr val="D09B1A"/>
      </a:accent2>
      <a:accent3>
        <a:srgbClr val="FFDD00"/>
      </a:accent3>
      <a:accent4>
        <a:srgbClr val="5C284F"/>
      </a:accent4>
      <a:accent5>
        <a:srgbClr val="224597"/>
      </a:accent5>
      <a:accent6>
        <a:srgbClr val="AB1A24"/>
      </a:accent6>
      <a:hlink>
        <a:srgbClr val="224597"/>
      </a:hlink>
      <a:folHlink>
        <a:srgbClr val="5C2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ff Alumni Corporate Public Template.potx" id="{34085372-F02E-400A-BB64-018933E240AC}" vid="{52D82305-1436-4837-BAB5-EC1E6BAD49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Staff Alumni Corporate Public Template</Template>
  <TotalTime>0</TotalTime>
  <Words>647</Words>
  <Application>Microsoft Office PowerPoint</Application>
  <PresentationFormat>Widescreen</PresentationFormat>
  <Paragraphs>133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Office Theme</vt:lpstr>
      <vt:lpstr>Getting into Medical School – the facts</vt:lpstr>
      <vt:lpstr>Why do I want to be a doctor?</vt:lpstr>
      <vt:lpstr>Why do I want to be a doctor?</vt:lpstr>
      <vt:lpstr>Why do I want to be a doctor?</vt:lpstr>
      <vt:lpstr>Where should I apply to?</vt:lpstr>
      <vt:lpstr>Where should I apply to?</vt:lpstr>
      <vt:lpstr>Medicine at Aberdeen</vt:lpstr>
      <vt:lpstr>Where should I apply to?</vt:lpstr>
      <vt:lpstr>Where should I apply to?</vt:lpstr>
      <vt:lpstr>Where should I apply to?</vt:lpstr>
      <vt:lpstr>What is the admission process?</vt:lpstr>
      <vt:lpstr>What is the admission process?</vt:lpstr>
      <vt:lpstr>Academic requirements</vt:lpstr>
      <vt:lpstr>Non-academic qualifications</vt:lpstr>
      <vt:lpstr>UKCAT</vt:lpstr>
      <vt:lpstr>Interviews</vt:lpstr>
      <vt:lpstr>Fitness to practice</vt:lpstr>
      <vt:lpstr>Deferred entry/Gap Year</vt:lpstr>
      <vt:lpstr>What other resources are available?</vt:lpstr>
      <vt:lpstr>Resources</vt:lpstr>
      <vt:lpstr>Resources</vt:lpstr>
      <vt:lpstr>Resources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2017-06-13T14:00:15Z</dcterms:created>
  <dcterms:modified xsi:type="dcterms:W3CDTF">2017-06-22T10:52:22Z</dcterms:modified>
  <cp:contentStatus/>
</cp:coreProperties>
</file>